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58" r:id="rId4"/>
    <p:sldId id="257" r:id="rId5"/>
    <p:sldId id="259" r:id="rId6"/>
    <p:sldId id="260" r:id="rId7"/>
    <p:sldId id="261" r:id="rId8"/>
    <p:sldId id="263" r:id="rId9"/>
    <p:sldId id="262" r:id="rId10"/>
    <p:sldId id="268" r:id="rId11"/>
    <p:sldId id="269" r:id="rId12"/>
    <p:sldId id="265" r:id="rId13"/>
    <p:sldId id="264" r:id="rId14"/>
    <p:sldId id="267" r:id="rId1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CC0000"/>
    <a:srgbClr val="FF0000"/>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7" autoAdjust="0"/>
  </p:normalViewPr>
  <p:slideViewPr>
    <p:cSldViewPr snapToGrid="0">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5BBBF-E45A-404A-A976-975456B2661B}" type="datetimeFigureOut">
              <a:rPr lang="en-US" smtClean="0"/>
              <a:pPr/>
              <a:t>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F8FEA-1E1D-4AF0-9AA0-9C818EA06BE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Region of space where stellar conditions are favourable for life as it is found on Earth.</a:t>
            </a:r>
          </a:p>
        </p:txBody>
      </p:sp>
      <p:sp>
        <p:nvSpPr>
          <p:cNvPr id="4" name="Slide Number Placeholder 3"/>
          <p:cNvSpPr>
            <a:spLocks noGrp="1"/>
          </p:cNvSpPr>
          <p:nvPr>
            <p:ph type="sldNum" sz="quarter" idx="10"/>
          </p:nvPr>
        </p:nvSpPr>
        <p:spPr/>
        <p:txBody>
          <a:bodyPr/>
          <a:lstStyle/>
          <a:p>
            <a:fld id="{C61F8FEA-1E1D-4AF0-9AA0-9C818EA06BE0}"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10CBF26-D834-4A3C-BC3D-BAC47430CA5B}" type="datetimeFigureOut">
              <a:rPr lang="en-US"/>
              <a:pPr>
                <a:defRPr/>
              </a:pPr>
              <a:t>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F0002F-20F9-4965-8683-CAC27A6B8A7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9A18FA-BCD8-43C0-8F46-75BF348DC7DB}" type="datetimeFigureOut">
              <a:rPr lang="en-US"/>
              <a:pPr>
                <a:defRPr/>
              </a:pPr>
              <a:t>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4B1EE0-1D6F-47EC-A0A0-1D4A919CF88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93603E-43F3-4CC5-9F92-DFA9060692F8}" type="datetimeFigureOut">
              <a:rPr lang="en-US"/>
              <a:pPr>
                <a:defRPr/>
              </a:pPr>
              <a:t>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9A716C-15BD-4569-8086-0F402D07171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A1602A4-C645-4ED3-BDA4-2F9FFE3378EF}" type="datetimeFigureOut">
              <a:rPr lang="en-US"/>
              <a:pPr>
                <a:defRPr/>
              </a:pPr>
              <a:t>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E6707C-AC73-4C68-A6AC-086862271FE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61FA58-F329-4370-B7F6-9485FEC3002F}" type="datetimeFigureOut">
              <a:rPr lang="en-US"/>
              <a:pPr>
                <a:defRPr/>
              </a:pPr>
              <a:t>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E7B420-8CE7-47CB-B34D-16538813D45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86EA2AC-6ABA-4CB1-A61F-200DE5C0C162}" type="datetimeFigureOut">
              <a:rPr lang="en-US"/>
              <a:pPr>
                <a:defRPr/>
              </a:pPr>
              <a:t>10/6/2018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A783677-1771-41D6-A480-FE1CC27926C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914B276-849C-48BC-8F16-6B54AC9A40A8}" type="datetimeFigureOut">
              <a:rPr lang="en-US"/>
              <a:pPr>
                <a:defRPr/>
              </a:pPr>
              <a:t>10/6/2018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7F3AE28-6681-427C-A26D-D8DE24FAC1E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24FC37A-B286-4C60-98FC-0DCEB07F7C8E}" type="datetimeFigureOut">
              <a:rPr lang="en-US"/>
              <a:pPr>
                <a:defRPr/>
              </a:pPr>
              <a:t>10/6/2018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A8D0CF0-0687-4CFD-84C6-6E33401BF53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2AD4EF-7A30-4E43-A834-D54BC90D8E35}" type="datetimeFigureOut">
              <a:rPr lang="en-US"/>
              <a:pPr>
                <a:defRPr/>
              </a:pPr>
              <a:t>10/6/2018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9113C15-B252-4F36-934D-8A2B2E62FE5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1E6186-39FB-408B-B70B-A52649EC0D2F}" type="datetimeFigureOut">
              <a:rPr lang="en-US"/>
              <a:pPr>
                <a:defRPr/>
              </a:pPr>
              <a:t>10/6/2018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3E5AE40-E655-493C-B6CB-7879AB92192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8AB443-57EC-4506-9F62-498887E976BF}" type="datetimeFigureOut">
              <a:rPr lang="en-US"/>
              <a:pPr>
                <a:defRPr/>
              </a:pPr>
              <a:t>10/6/2018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A6279D-B98E-4BE7-8CCD-CF534898602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6E1959-B972-4749-B7C0-4D588CAACFC3}" type="datetimeFigureOut">
              <a:rPr lang="en-US"/>
              <a:pPr>
                <a:defRPr/>
              </a:pPr>
              <a:t>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03E4A5-DC92-48DF-A6CA-A1A2E32B234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ile:Saturn_symbol.svg" TargetMode="External"/><Relationship Id="rId13" Type="http://schemas.openxmlformats.org/officeDocument/2006/relationships/image" Target="../media/image13.png"/><Relationship Id="rId18" Type="http://schemas.openxmlformats.org/officeDocument/2006/relationships/hyperlink" Target="http://en.wikipedia.org/wiki/File:Venus_symbol.svg" TargetMode="External"/><Relationship Id="rId3" Type="http://schemas.openxmlformats.org/officeDocument/2006/relationships/image" Target="../media/image9.jpeg"/><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hyperlink" Target="http://en.wikipedia.org/wiki/File:Neptune_symbol.svg" TargetMode="External"/><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hyperlink" Target="http://en.wikipedia.org/wiki/File:Mars_symbol.svg" TargetMode="External"/><Relationship Id="rId20" Type="http://schemas.openxmlformats.org/officeDocument/2006/relationships/hyperlink" Target="http://en.wikipedia.org/wiki/File:Mercury_symbol.svg" TargetMode="External"/><Relationship Id="rId1" Type="http://schemas.openxmlformats.org/officeDocument/2006/relationships/vmlDrawing" Target="../drawings/vmlDrawing1.vml"/><Relationship Id="rId6" Type="http://schemas.openxmlformats.org/officeDocument/2006/relationships/hyperlink" Target="http://en.wikipedia.org/wiki/File:Jupiter_symbol.svg" TargetMode="External"/><Relationship Id="rId11" Type="http://schemas.openxmlformats.org/officeDocument/2006/relationships/image" Target="../media/image12.png"/><Relationship Id="rId5" Type="http://schemas.openxmlformats.org/officeDocument/2006/relationships/image" Target="../media/image8.wmf"/><Relationship Id="rId15" Type="http://schemas.openxmlformats.org/officeDocument/2006/relationships/image" Target="../media/image14.png"/><Relationship Id="rId10" Type="http://schemas.openxmlformats.org/officeDocument/2006/relationships/hyperlink" Target="http://en.wikipedia.org/wiki/File:Uranus's_astrological_symbol.svg" TargetMode="External"/><Relationship Id="rId19"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1.png"/><Relationship Id="rId14" Type="http://schemas.openxmlformats.org/officeDocument/2006/relationships/hyperlink" Target="http://en.wikipedia.org/wiki/File:Pluto_symbol.sv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0" y="1428750"/>
            <a:ext cx="9144000" cy="4441825"/>
          </a:xfrm>
        </p:spPr>
        <p:txBody>
          <a:bodyPr/>
          <a:lstStyle/>
          <a:p>
            <a:pPr eaLnBrk="1" hangingPunct="1"/>
            <a:r>
              <a:rPr lang="en-GB">
                <a:solidFill>
                  <a:srgbClr val="1E1C11"/>
                </a:solidFill>
              </a:rPr>
              <a:t>The Brunometer</a:t>
            </a:r>
            <a:br>
              <a:rPr lang="en-GB">
                <a:solidFill>
                  <a:srgbClr val="1E1C11"/>
                </a:solidFill>
              </a:rPr>
            </a:br>
            <a:br>
              <a:rPr lang="en-GB">
                <a:solidFill>
                  <a:srgbClr val="1E1C11"/>
                </a:solidFill>
              </a:rPr>
            </a:br>
            <a:r>
              <a:rPr lang="en-GB">
                <a:solidFill>
                  <a:srgbClr val="1E1C11"/>
                </a:solidFill>
              </a:rPr>
              <a:t>A Habitable Zone Reckoner</a:t>
            </a:r>
            <a:br>
              <a:rPr lang="en-GB">
                <a:solidFill>
                  <a:srgbClr val="1E1C11"/>
                </a:solidFill>
              </a:rPr>
            </a:br>
            <a:endParaRPr lang="en-GB">
              <a:solidFill>
                <a:srgbClr val="1E1C1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GB"/>
              <a:t>Temperature of the earth</a:t>
            </a:r>
          </a:p>
        </p:txBody>
      </p:sp>
      <p:sp>
        <p:nvSpPr>
          <p:cNvPr id="23554" name="Rectangle 3"/>
          <p:cNvSpPr>
            <a:spLocks noGrp="1"/>
          </p:cNvSpPr>
          <p:nvPr>
            <p:ph type="body" idx="1"/>
          </p:nvPr>
        </p:nvSpPr>
        <p:spPr>
          <a:xfrm>
            <a:off x="457200" y="1816100"/>
            <a:ext cx="8229600" cy="2813050"/>
          </a:xfrm>
        </p:spPr>
        <p:txBody>
          <a:bodyPr/>
          <a:lstStyle/>
          <a:p>
            <a:pPr algn="just" eaLnBrk="1" hangingPunct="1"/>
            <a:r>
              <a:rPr lang="en-GB" sz="2200" dirty="0">
                <a:solidFill>
                  <a:srgbClr val="000066"/>
                </a:solidFill>
              </a:rPr>
              <a:t>Use the </a:t>
            </a:r>
            <a:r>
              <a:rPr lang="en-GB" sz="2200" dirty="0" err="1">
                <a:solidFill>
                  <a:srgbClr val="000066"/>
                </a:solidFill>
              </a:rPr>
              <a:t>Brunometer</a:t>
            </a:r>
            <a:r>
              <a:rPr lang="en-GB" sz="2200" dirty="0">
                <a:solidFill>
                  <a:srgbClr val="000066"/>
                </a:solidFill>
              </a:rPr>
              <a:t> to calculate the surface temperature of the earth if there was no atmosphere</a:t>
            </a:r>
          </a:p>
          <a:p>
            <a:pPr lvl="1" algn="just" eaLnBrk="1" hangingPunct="1"/>
            <a:r>
              <a:rPr lang="en-GB" sz="2000" dirty="0">
                <a:solidFill>
                  <a:srgbClr val="000066"/>
                </a:solidFill>
              </a:rPr>
              <a:t>Remember the </a:t>
            </a:r>
            <a:r>
              <a:rPr lang="en-GB" sz="2000" dirty="0" err="1">
                <a:solidFill>
                  <a:srgbClr val="000066"/>
                </a:solidFill>
              </a:rPr>
              <a:t>albedo</a:t>
            </a:r>
            <a:r>
              <a:rPr lang="en-GB" sz="2000" dirty="0">
                <a:solidFill>
                  <a:srgbClr val="000066"/>
                </a:solidFill>
              </a:rPr>
              <a:t> is </a:t>
            </a:r>
            <a:r>
              <a:rPr lang="en-GB" sz="2000" dirty="0">
                <a:solidFill>
                  <a:srgbClr val="CC0000"/>
                </a:solidFill>
              </a:rPr>
              <a:t>0.3</a:t>
            </a:r>
          </a:p>
          <a:p>
            <a:pPr algn="just" eaLnBrk="1" hangingPunct="1"/>
            <a:endParaRPr lang="en-GB" sz="2200" dirty="0">
              <a:solidFill>
                <a:srgbClr val="000066"/>
              </a:solidFill>
            </a:endParaRPr>
          </a:p>
          <a:p>
            <a:pPr algn="just" eaLnBrk="1" hangingPunct="1"/>
            <a:r>
              <a:rPr lang="en-GB" sz="2200" dirty="0">
                <a:solidFill>
                  <a:srgbClr val="000066"/>
                </a:solidFill>
              </a:rPr>
              <a:t>How does this compare to the temperature of earth if the atmosphere is no longer neglected?</a:t>
            </a:r>
          </a:p>
          <a:p>
            <a:pPr lvl="1" algn="just" eaLnBrk="1" hangingPunct="1"/>
            <a:r>
              <a:rPr lang="en-GB" sz="2000" dirty="0">
                <a:solidFill>
                  <a:srgbClr val="000066"/>
                </a:solidFill>
              </a:rPr>
              <a:t>Remember the atmospheric thickness is </a:t>
            </a:r>
            <a:r>
              <a:rPr lang="en-GB" sz="2000" dirty="0">
                <a:solidFill>
                  <a:srgbClr val="CC0000"/>
                </a:solidFill>
              </a:rPr>
              <a:t>2</a:t>
            </a:r>
            <a:endParaRPr lang="en-GB" sz="2000" dirty="0">
              <a:solidFill>
                <a:srgbClr val="000066"/>
              </a:solidFill>
            </a:endParaRPr>
          </a:p>
        </p:txBody>
      </p:sp>
      <p:grpSp>
        <p:nvGrpSpPr>
          <p:cNvPr id="39946" name="Group 10"/>
          <p:cNvGrpSpPr>
            <a:grpSpLocks/>
          </p:cNvGrpSpPr>
          <p:nvPr/>
        </p:nvGrpSpPr>
        <p:grpSpPr bwMode="auto">
          <a:xfrm>
            <a:off x="5407025" y="2420938"/>
            <a:ext cx="2352675" cy="720725"/>
            <a:chOff x="3406" y="1525"/>
            <a:chExt cx="1482" cy="454"/>
          </a:xfrm>
        </p:grpSpPr>
        <p:sp>
          <p:nvSpPr>
            <p:cNvPr id="23560" name="AutoShape 8"/>
            <p:cNvSpPr>
              <a:spLocks noChangeArrowheads="1"/>
            </p:cNvSpPr>
            <p:nvPr/>
          </p:nvSpPr>
          <p:spPr bwMode="auto">
            <a:xfrm>
              <a:off x="3406" y="1525"/>
              <a:ext cx="1482" cy="454"/>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US"/>
            </a:p>
          </p:txBody>
        </p:sp>
        <p:sp>
          <p:nvSpPr>
            <p:cNvPr id="23561" name="Text Box 5"/>
            <p:cNvSpPr txBox="1">
              <a:spLocks noChangeArrowheads="1"/>
            </p:cNvSpPr>
            <p:nvPr/>
          </p:nvSpPr>
          <p:spPr bwMode="auto">
            <a:xfrm>
              <a:off x="3560" y="1637"/>
              <a:ext cx="1179" cy="231"/>
            </a:xfrm>
            <a:prstGeom prst="rect">
              <a:avLst/>
            </a:prstGeom>
            <a:noFill/>
            <a:ln w="9525">
              <a:noFill/>
              <a:miter lim="800000"/>
              <a:headEnd/>
              <a:tailEnd/>
            </a:ln>
          </p:spPr>
          <p:txBody>
            <a:bodyPr>
              <a:spAutoFit/>
            </a:bodyPr>
            <a:lstStyle/>
            <a:p>
              <a:pPr algn="ctr">
                <a:spcBef>
                  <a:spcPct val="50000"/>
                </a:spcBef>
              </a:pPr>
              <a:r>
                <a:rPr lang="en-GB" sz="1800" b="1">
                  <a:solidFill>
                    <a:srgbClr val="000099"/>
                  </a:solidFill>
                </a:rPr>
                <a:t>Answer: ~267K</a:t>
              </a:r>
            </a:p>
          </p:txBody>
        </p:sp>
      </p:grpSp>
      <p:grpSp>
        <p:nvGrpSpPr>
          <p:cNvPr id="39947" name="Group 11"/>
          <p:cNvGrpSpPr>
            <a:grpSpLocks/>
          </p:cNvGrpSpPr>
          <p:nvPr/>
        </p:nvGrpSpPr>
        <p:grpSpPr bwMode="auto">
          <a:xfrm>
            <a:off x="6140450" y="4337050"/>
            <a:ext cx="2352675" cy="720725"/>
            <a:chOff x="3406" y="1525"/>
            <a:chExt cx="1482" cy="454"/>
          </a:xfrm>
        </p:grpSpPr>
        <p:sp>
          <p:nvSpPr>
            <p:cNvPr id="23558" name="AutoShape 12"/>
            <p:cNvSpPr>
              <a:spLocks noChangeArrowheads="1"/>
            </p:cNvSpPr>
            <p:nvPr/>
          </p:nvSpPr>
          <p:spPr bwMode="auto">
            <a:xfrm>
              <a:off x="3406" y="1525"/>
              <a:ext cx="1482" cy="454"/>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US"/>
            </a:p>
          </p:txBody>
        </p:sp>
        <p:sp>
          <p:nvSpPr>
            <p:cNvPr id="23559" name="Text Box 13"/>
            <p:cNvSpPr txBox="1">
              <a:spLocks noChangeArrowheads="1"/>
            </p:cNvSpPr>
            <p:nvPr/>
          </p:nvSpPr>
          <p:spPr bwMode="auto">
            <a:xfrm>
              <a:off x="3560" y="1637"/>
              <a:ext cx="1179" cy="231"/>
            </a:xfrm>
            <a:prstGeom prst="rect">
              <a:avLst/>
            </a:prstGeom>
            <a:noFill/>
            <a:ln w="9525">
              <a:noFill/>
              <a:miter lim="800000"/>
              <a:headEnd/>
              <a:tailEnd/>
            </a:ln>
          </p:spPr>
          <p:txBody>
            <a:bodyPr>
              <a:spAutoFit/>
            </a:bodyPr>
            <a:lstStyle/>
            <a:p>
              <a:pPr algn="ctr">
                <a:spcBef>
                  <a:spcPct val="50000"/>
                </a:spcBef>
              </a:pPr>
              <a:r>
                <a:rPr lang="en-GB" sz="1800" b="1">
                  <a:solidFill>
                    <a:srgbClr val="000099"/>
                  </a:solidFill>
                </a:rPr>
                <a:t>Answer: ~320K</a:t>
              </a:r>
            </a:p>
          </p:txBody>
        </p:sp>
      </p:grpSp>
      <p:sp>
        <p:nvSpPr>
          <p:cNvPr id="39950" name="Text Box 14"/>
          <p:cNvSpPr txBox="1">
            <a:spLocks noChangeArrowheads="1"/>
          </p:cNvSpPr>
          <p:nvPr/>
        </p:nvSpPr>
        <p:spPr bwMode="auto">
          <a:xfrm>
            <a:off x="423081" y="5608638"/>
            <a:ext cx="8257369" cy="762000"/>
          </a:xfrm>
          <a:prstGeom prst="rect">
            <a:avLst/>
          </a:prstGeom>
          <a:noFill/>
          <a:ln w="9525">
            <a:noFill/>
            <a:miter lim="800000"/>
            <a:headEnd/>
            <a:tailEnd/>
          </a:ln>
        </p:spPr>
        <p:txBody>
          <a:bodyPr wrap="square">
            <a:spAutoFit/>
          </a:bodyPr>
          <a:lstStyle/>
          <a:p>
            <a:pPr marL="355600" indent="-355600" algn="just">
              <a:spcBef>
                <a:spcPct val="50000"/>
              </a:spcBef>
              <a:buFontTx/>
              <a:buChar char="•"/>
            </a:pPr>
            <a:r>
              <a:rPr lang="en-GB" sz="2200" dirty="0">
                <a:solidFill>
                  <a:srgbClr val="000066"/>
                </a:solidFill>
                <a:latin typeface="+mn-lt"/>
              </a:rPr>
              <a:t>Convection in the earth’s atmosphere reduces the average temperature to ~290K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6"/>
                                        </p:tgtEl>
                                        <p:attrNameLst>
                                          <p:attrName>style.visibility</p:attrName>
                                        </p:attrNameLst>
                                      </p:cBhvr>
                                      <p:to>
                                        <p:strVal val="visible"/>
                                      </p:to>
                                    </p:set>
                                    <p:anim calcmode="lin" valueType="num">
                                      <p:cBhvr additive="base">
                                        <p:cTn id="7" dur="500" fill="hold"/>
                                        <p:tgtEl>
                                          <p:spTgt spid="39946"/>
                                        </p:tgtEl>
                                        <p:attrNameLst>
                                          <p:attrName>ppt_x</p:attrName>
                                        </p:attrNameLst>
                                      </p:cBhvr>
                                      <p:tavLst>
                                        <p:tav tm="0">
                                          <p:val>
                                            <p:strVal val="#ppt_x"/>
                                          </p:val>
                                        </p:tav>
                                        <p:tav tm="100000">
                                          <p:val>
                                            <p:strVal val="#ppt_x"/>
                                          </p:val>
                                        </p:tav>
                                      </p:tavLst>
                                    </p:anim>
                                    <p:anim calcmode="lin" valueType="num">
                                      <p:cBhvr additive="base">
                                        <p:cTn id="8" dur="500" fill="hold"/>
                                        <p:tgtEl>
                                          <p:spTgt spid="399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47"/>
                                        </p:tgtEl>
                                        <p:attrNameLst>
                                          <p:attrName>style.visibility</p:attrName>
                                        </p:attrNameLst>
                                      </p:cBhvr>
                                      <p:to>
                                        <p:strVal val="visible"/>
                                      </p:to>
                                    </p:set>
                                    <p:anim calcmode="lin" valueType="num">
                                      <p:cBhvr additive="base">
                                        <p:cTn id="13" dur="500" fill="hold"/>
                                        <p:tgtEl>
                                          <p:spTgt spid="39947"/>
                                        </p:tgtEl>
                                        <p:attrNameLst>
                                          <p:attrName>ppt_x</p:attrName>
                                        </p:attrNameLst>
                                      </p:cBhvr>
                                      <p:tavLst>
                                        <p:tav tm="0">
                                          <p:val>
                                            <p:strVal val="#ppt_x"/>
                                          </p:val>
                                        </p:tav>
                                        <p:tav tm="100000">
                                          <p:val>
                                            <p:strVal val="#ppt_x"/>
                                          </p:val>
                                        </p:tav>
                                      </p:tavLst>
                                    </p:anim>
                                    <p:anim calcmode="lin" valueType="num">
                                      <p:cBhvr additive="base">
                                        <p:cTn id="1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GB"/>
              <a:t>Eccentricity</a:t>
            </a:r>
          </a:p>
        </p:txBody>
      </p:sp>
      <p:sp>
        <p:nvSpPr>
          <p:cNvPr id="24578" name="Rectangle 3"/>
          <p:cNvSpPr>
            <a:spLocks noGrp="1"/>
          </p:cNvSpPr>
          <p:nvPr>
            <p:ph type="body" idx="1"/>
          </p:nvPr>
        </p:nvSpPr>
        <p:spPr>
          <a:xfrm>
            <a:off x="457200" y="1714500"/>
            <a:ext cx="8229600" cy="1401763"/>
          </a:xfrm>
        </p:spPr>
        <p:txBody>
          <a:bodyPr/>
          <a:lstStyle/>
          <a:p>
            <a:pPr eaLnBrk="1" hangingPunct="1"/>
            <a:r>
              <a:rPr lang="en-GB" sz="2200" dirty="0">
                <a:solidFill>
                  <a:srgbClr val="000066"/>
                </a:solidFill>
              </a:rPr>
              <a:t>Eccentricity (</a:t>
            </a:r>
            <a:r>
              <a:rPr lang="en-GB" sz="2200" i="1" dirty="0">
                <a:solidFill>
                  <a:srgbClr val="000066"/>
                </a:solidFill>
              </a:rPr>
              <a:t>e</a:t>
            </a:r>
            <a:r>
              <a:rPr lang="en-GB" sz="2200" dirty="0">
                <a:solidFill>
                  <a:srgbClr val="000066"/>
                </a:solidFill>
              </a:rPr>
              <a:t>) describes the shape of an orbit</a:t>
            </a:r>
          </a:p>
          <a:p>
            <a:pPr eaLnBrk="1" hangingPunct="1"/>
            <a:r>
              <a:rPr lang="en-GB" sz="2200" dirty="0">
                <a:solidFill>
                  <a:srgbClr val="000066"/>
                </a:solidFill>
              </a:rPr>
              <a:t>For a circular orbit: </a:t>
            </a:r>
            <a:r>
              <a:rPr lang="en-GB" sz="2200" i="1" dirty="0">
                <a:solidFill>
                  <a:srgbClr val="000066"/>
                </a:solidFill>
              </a:rPr>
              <a:t>e</a:t>
            </a:r>
            <a:r>
              <a:rPr lang="en-GB" sz="2200" dirty="0">
                <a:solidFill>
                  <a:srgbClr val="000066"/>
                </a:solidFill>
              </a:rPr>
              <a:t> = 0</a:t>
            </a:r>
          </a:p>
          <a:p>
            <a:pPr eaLnBrk="1" hangingPunct="1"/>
            <a:r>
              <a:rPr lang="en-GB" sz="2200" dirty="0">
                <a:solidFill>
                  <a:srgbClr val="000066"/>
                </a:solidFill>
              </a:rPr>
              <a:t>For an elliptical orbit: 0 &lt; </a:t>
            </a:r>
            <a:r>
              <a:rPr lang="en-GB" sz="2200" i="1" dirty="0">
                <a:solidFill>
                  <a:srgbClr val="000066"/>
                </a:solidFill>
              </a:rPr>
              <a:t>e </a:t>
            </a:r>
            <a:r>
              <a:rPr lang="en-GB" sz="2200" dirty="0">
                <a:solidFill>
                  <a:srgbClr val="000066"/>
                </a:solidFill>
              </a:rPr>
              <a:t>&lt;</a:t>
            </a:r>
            <a:r>
              <a:rPr lang="en-GB" sz="2200" i="1" dirty="0">
                <a:solidFill>
                  <a:srgbClr val="000066"/>
                </a:solidFill>
              </a:rPr>
              <a:t> </a:t>
            </a:r>
            <a:r>
              <a:rPr lang="en-GB" sz="2200" dirty="0">
                <a:solidFill>
                  <a:srgbClr val="000066"/>
                </a:solidFill>
              </a:rPr>
              <a:t>1</a:t>
            </a:r>
          </a:p>
        </p:txBody>
      </p:sp>
      <p:grpSp>
        <p:nvGrpSpPr>
          <p:cNvPr id="24579" name="Group 30"/>
          <p:cNvGrpSpPr>
            <a:grpSpLocks/>
          </p:cNvGrpSpPr>
          <p:nvPr/>
        </p:nvGrpSpPr>
        <p:grpSpPr bwMode="auto">
          <a:xfrm>
            <a:off x="2190750" y="3617913"/>
            <a:ext cx="4219575" cy="2711450"/>
            <a:chOff x="1380" y="2261"/>
            <a:chExt cx="2658" cy="1708"/>
          </a:xfrm>
        </p:grpSpPr>
        <p:grpSp>
          <p:nvGrpSpPr>
            <p:cNvPr id="24580" name="Group 26"/>
            <p:cNvGrpSpPr>
              <a:grpSpLocks/>
            </p:cNvGrpSpPr>
            <p:nvPr/>
          </p:nvGrpSpPr>
          <p:grpSpPr bwMode="auto">
            <a:xfrm>
              <a:off x="1564" y="2261"/>
              <a:ext cx="2474" cy="1708"/>
              <a:chOff x="1564" y="2261"/>
              <a:chExt cx="2474" cy="1708"/>
            </a:xfrm>
          </p:grpSpPr>
          <p:sp>
            <p:nvSpPr>
              <p:cNvPr id="24583" name="Text Box 15"/>
              <p:cNvSpPr txBox="1">
                <a:spLocks noChangeArrowheads="1"/>
              </p:cNvSpPr>
              <p:nvPr/>
            </p:nvSpPr>
            <p:spPr bwMode="auto">
              <a:xfrm>
                <a:off x="3642" y="2262"/>
                <a:ext cx="396" cy="192"/>
              </a:xfrm>
              <a:prstGeom prst="rect">
                <a:avLst/>
              </a:prstGeom>
              <a:noFill/>
              <a:ln w="9525">
                <a:noFill/>
                <a:miter lim="800000"/>
                <a:headEnd/>
                <a:tailEnd/>
              </a:ln>
            </p:spPr>
            <p:txBody>
              <a:bodyPr>
                <a:spAutoFit/>
              </a:bodyPr>
              <a:lstStyle/>
              <a:p>
                <a:pPr>
                  <a:spcBef>
                    <a:spcPct val="50000"/>
                  </a:spcBef>
                </a:pPr>
                <a:r>
                  <a:rPr lang="en-GB" sz="1400" i="1" dirty="0">
                    <a:solidFill>
                      <a:srgbClr val="FF0000"/>
                    </a:solidFill>
                  </a:rPr>
                  <a:t>e</a:t>
                </a:r>
                <a:r>
                  <a:rPr lang="en-GB" sz="1400" dirty="0">
                    <a:solidFill>
                      <a:srgbClr val="FF0000"/>
                    </a:solidFill>
                  </a:rPr>
                  <a:t> = 0</a:t>
                </a:r>
                <a:endParaRPr lang="en-GB" sz="1400" i="1" dirty="0">
                  <a:solidFill>
                    <a:srgbClr val="FF0000"/>
                  </a:solidFill>
                </a:endParaRPr>
              </a:p>
            </p:txBody>
          </p:sp>
          <p:sp>
            <p:nvSpPr>
              <p:cNvPr id="24584" name="Text Box 16"/>
              <p:cNvSpPr txBox="1">
                <a:spLocks noChangeArrowheads="1"/>
              </p:cNvSpPr>
              <p:nvPr/>
            </p:nvSpPr>
            <p:spPr bwMode="auto">
              <a:xfrm>
                <a:off x="1564" y="3664"/>
                <a:ext cx="492" cy="192"/>
              </a:xfrm>
              <a:prstGeom prst="rect">
                <a:avLst/>
              </a:prstGeom>
              <a:noFill/>
              <a:ln w="9525">
                <a:noFill/>
                <a:miter lim="800000"/>
                <a:headEnd/>
                <a:tailEnd/>
              </a:ln>
            </p:spPr>
            <p:txBody>
              <a:bodyPr>
                <a:spAutoFit/>
              </a:bodyPr>
              <a:lstStyle/>
              <a:p>
                <a:pPr>
                  <a:spcBef>
                    <a:spcPct val="50000"/>
                  </a:spcBef>
                </a:pPr>
                <a:r>
                  <a:rPr lang="en-GB" sz="1400" i="1">
                    <a:solidFill>
                      <a:srgbClr val="008000"/>
                    </a:solidFill>
                  </a:rPr>
                  <a:t>e</a:t>
                </a:r>
                <a:r>
                  <a:rPr lang="en-GB" sz="1400">
                    <a:solidFill>
                      <a:srgbClr val="008000"/>
                    </a:solidFill>
                  </a:rPr>
                  <a:t> = 0.5</a:t>
                </a:r>
                <a:endParaRPr lang="en-GB" sz="1400" i="1">
                  <a:solidFill>
                    <a:srgbClr val="008000"/>
                  </a:solidFill>
                </a:endParaRPr>
              </a:p>
            </p:txBody>
          </p:sp>
          <p:grpSp>
            <p:nvGrpSpPr>
              <p:cNvPr id="24585" name="Group 25"/>
              <p:cNvGrpSpPr>
                <a:grpSpLocks/>
              </p:cNvGrpSpPr>
              <p:nvPr/>
            </p:nvGrpSpPr>
            <p:grpSpPr bwMode="auto">
              <a:xfrm>
                <a:off x="1749" y="2261"/>
                <a:ext cx="2247" cy="1708"/>
                <a:chOff x="1749" y="2261"/>
                <a:chExt cx="2247" cy="1708"/>
              </a:xfrm>
            </p:grpSpPr>
            <p:grpSp>
              <p:nvGrpSpPr>
                <p:cNvPr id="24586" name="Group 23"/>
                <p:cNvGrpSpPr>
                  <a:grpSpLocks/>
                </p:cNvGrpSpPr>
                <p:nvPr/>
              </p:nvGrpSpPr>
              <p:grpSpPr bwMode="auto">
                <a:xfrm>
                  <a:off x="1762" y="2261"/>
                  <a:ext cx="2234" cy="1708"/>
                  <a:chOff x="1762" y="2261"/>
                  <a:chExt cx="2234" cy="1708"/>
                </a:xfrm>
              </p:grpSpPr>
              <p:grpSp>
                <p:nvGrpSpPr>
                  <p:cNvPr id="24589" name="Group 8"/>
                  <p:cNvGrpSpPr>
                    <a:grpSpLocks/>
                  </p:cNvGrpSpPr>
                  <p:nvPr/>
                </p:nvGrpSpPr>
                <p:grpSpPr bwMode="auto">
                  <a:xfrm>
                    <a:off x="1762" y="2261"/>
                    <a:ext cx="2234" cy="1708"/>
                    <a:chOff x="1832" y="2373"/>
                    <a:chExt cx="2234" cy="1708"/>
                  </a:xfrm>
                </p:grpSpPr>
                <p:sp>
                  <p:nvSpPr>
                    <p:cNvPr id="24591" name="Oval 6"/>
                    <p:cNvSpPr>
                      <a:spLocks noChangeArrowheads="1"/>
                    </p:cNvSpPr>
                    <p:nvPr/>
                  </p:nvSpPr>
                  <p:spPr bwMode="auto">
                    <a:xfrm>
                      <a:off x="2567" y="2478"/>
                      <a:ext cx="1499" cy="1499"/>
                    </a:xfrm>
                    <a:prstGeom prst="ellipse">
                      <a:avLst/>
                    </a:prstGeom>
                    <a:noFill/>
                    <a:ln w="9525">
                      <a:solidFill>
                        <a:srgbClr val="FF0000"/>
                      </a:solidFill>
                      <a:round/>
                      <a:headEnd/>
                      <a:tailEnd/>
                    </a:ln>
                  </p:spPr>
                  <p:txBody>
                    <a:bodyPr wrap="none" anchor="ctr"/>
                    <a:lstStyle/>
                    <a:p>
                      <a:endParaRPr lang="en-US"/>
                    </a:p>
                  </p:txBody>
                </p:sp>
                <p:sp>
                  <p:nvSpPr>
                    <p:cNvPr id="24592" name="Oval 7"/>
                    <p:cNvSpPr>
                      <a:spLocks noChangeArrowheads="1"/>
                    </p:cNvSpPr>
                    <p:nvPr/>
                  </p:nvSpPr>
                  <p:spPr bwMode="auto">
                    <a:xfrm>
                      <a:off x="1832" y="2373"/>
                      <a:ext cx="1992" cy="1708"/>
                    </a:xfrm>
                    <a:prstGeom prst="ellipse">
                      <a:avLst/>
                    </a:prstGeom>
                    <a:noFill/>
                    <a:ln w="9525">
                      <a:solidFill>
                        <a:srgbClr val="008000"/>
                      </a:solidFill>
                      <a:round/>
                      <a:headEnd/>
                      <a:tailEnd/>
                    </a:ln>
                  </p:spPr>
                  <p:txBody>
                    <a:bodyPr wrap="none" anchor="ctr"/>
                    <a:lstStyle/>
                    <a:p>
                      <a:endParaRPr lang="en-US"/>
                    </a:p>
                  </p:txBody>
                </p:sp>
              </p:grpSp>
              <p:sp>
                <p:nvSpPr>
                  <p:cNvPr id="24590" name="Oval 13"/>
                  <p:cNvSpPr>
                    <a:spLocks noChangeArrowheads="1"/>
                  </p:cNvSpPr>
                  <p:nvPr/>
                </p:nvSpPr>
                <p:spPr bwMode="auto">
                  <a:xfrm>
                    <a:off x="3253" y="3104"/>
                    <a:ext cx="56" cy="56"/>
                  </a:xfrm>
                  <a:prstGeom prst="ellipse">
                    <a:avLst/>
                  </a:prstGeom>
                  <a:solidFill>
                    <a:srgbClr val="FFFF00"/>
                  </a:solidFill>
                  <a:ln w="9525">
                    <a:solidFill>
                      <a:schemeClr val="tx1"/>
                    </a:solidFill>
                    <a:round/>
                    <a:headEnd/>
                    <a:tailEnd/>
                  </a:ln>
                </p:spPr>
                <p:txBody>
                  <a:bodyPr wrap="none" anchor="ctr"/>
                  <a:lstStyle/>
                  <a:p>
                    <a:endParaRPr lang="en-US"/>
                  </a:p>
                </p:txBody>
              </p:sp>
            </p:grpSp>
            <p:sp>
              <p:nvSpPr>
                <p:cNvPr id="24587" name="Oval 22"/>
                <p:cNvSpPr>
                  <a:spLocks noChangeArrowheads="1"/>
                </p:cNvSpPr>
                <p:nvPr/>
              </p:nvSpPr>
              <p:spPr bwMode="auto">
                <a:xfrm flipV="1">
                  <a:off x="3739" y="3116"/>
                  <a:ext cx="27" cy="27"/>
                </a:xfrm>
                <a:prstGeom prst="ellipse">
                  <a:avLst/>
                </a:prstGeom>
                <a:solidFill>
                  <a:srgbClr val="000080"/>
                </a:solidFill>
                <a:ln w="9525">
                  <a:noFill/>
                  <a:round/>
                  <a:headEnd/>
                  <a:tailEnd/>
                </a:ln>
              </p:spPr>
              <p:txBody>
                <a:bodyPr wrap="none" anchor="ctr"/>
                <a:lstStyle/>
                <a:p>
                  <a:endParaRPr lang="en-US"/>
                </a:p>
              </p:txBody>
            </p:sp>
            <p:sp>
              <p:nvSpPr>
                <p:cNvPr id="24588" name="Oval 24"/>
                <p:cNvSpPr>
                  <a:spLocks noChangeArrowheads="1"/>
                </p:cNvSpPr>
                <p:nvPr/>
              </p:nvSpPr>
              <p:spPr bwMode="auto">
                <a:xfrm flipV="1">
                  <a:off x="1749" y="3117"/>
                  <a:ext cx="27" cy="27"/>
                </a:xfrm>
                <a:prstGeom prst="ellipse">
                  <a:avLst/>
                </a:prstGeom>
                <a:solidFill>
                  <a:srgbClr val="000080"/>
                </a:solidFill>
                <a:ln w="9525">
                  <a:noFill/>
                  <a:round/>
                  <a:headEnd/>
                  <a:tailEnd/>
                </a:ln>
              </p:spPr>
              <p:txBody>
                <a:bodyPr wrap="none" anchor="ctr"/>
                <a:lstStyle/>
                <a:p>
                  <a:endParaRPr lang="en-US"/>
                </a:p>
              </p:txBody>
            </p:sp>
          </p:grpSp>
        </p:grpSp>
        <p:sp>
          <p:nvSpPr>
            <p:cNvPr id="24581" name="Text Box 28"/>
            <p:cNvSpPr txBox="1">
              <a:spLocks noChangeArrowheads="1"/>
            </p:cNvSpPr>
            <p:nvPr/>
          </p:nvSpPr>
          <p:spPr bwMode="auto">
            <a:xfrm>
              <a:off x="1380" y="3010"/>
              <a:ext cx="410" cy="144"/>
            </a:xfrm>
            <a:prstGeom prst="rect">
              <a:avLst/>
            </a:prstGeom>
            <a:noFill/>
            <a:ln w="9525">
              <a:noFill/>
              <a:miter lim="800000"/>
              <a:headEnd/>
              <a:tailEnd/>
            </a:ln>
          </p:spPr>
          <p:txBody>
            <a:bodyPr>
              <a:spAutoFit/>
            </a:bodyPr>
            <a:lstStyle/>
            <a:p>
              <a:pPr>
                <a:spcBef>
                  <a:spcPct val="50000"/>
                </a:spcBef>
              </a:pPr>
              <a:r>
                <a:rPr lang="en-GB" sz="900">
                  <a:solidFill>
                    <a:srgbClr val="000066"/>
                  </a:solidFill>
                </a:rPr>
                <a:t>Aphelion</a:t>
              </a:r>
            </a:p>
          </p:txBody>
        </p:sp>
        <p:sp>
          <p:nvSpPr>
            <p:cNvPr id="24582" name="Text Box 29"/>
            <p:cNvSpPr txBox="1">
              <a:spLocks noChangeArrowheads="1"/>
            </p:cNvSpPr>
            <p:nvPr/>
          </p:nvSpPr>
          <p:spPr bwMode="auto">
            <a:xfrm>
              <a:off x="3347" y="2996"/>
              <a:ext cx="452" cy="144"/>
            </a:xfrm>
            <a:prstGeom prst="rect">
              <a:avLst/>
            </a:prstGeom>
            <a:noFill/>
            <a:ln w="9525">
              <a:noFill/>
              <a:miter lim="800000"/>
              <a:headEnd/>
              <a:tailEnd/>
            </a:ln>
          </p:spPr>
          <p:txBody>
            <a:bodyPr>
              <a:spAutoFit/>
            </a:bodyPr>
            <a:lstStyle/>
            <a:p>
              <a:pPr>
                <a:spcBef>
                  <a:spcPct val="50000"/>
                </a:spcBef>
              </a:pPr>
              <a:r>
                <a:rPr lang="en-GB" sz="900">
                  <a:solidFill>
                    <a:srgbClr val="000066"/>
                  </a:solidFill>
                </a:rPr>
                <a:t>Perihelion</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ndexextra.jpg"/>
          <p:cNvPicPr>
            <a:picLocks noChangeAspect="1"/>
          </p:cNvPicPr>
          <p:nvPr/>
        </p:nvPicPr>
        <p:blipFill>
          <a:blip r:embed="rId2" cstate="print"/>
          <a:srcRect/>
          <a:stretch>
            <a:fillRect/>
          </a:stretch>
        </p:blipFill>
        <p:spPr bwMode="auto">
          <a:xfrm>
            <a:off x="0" y="1000125"/>
            <a:ext cx="9144000" cy="1762125"/>
          </a:xfrm>
          <a:prstGeom prst="rect">
            <a:avLst/>
          </a:prstGeom>
          <a:noFill/>
          <a:ln w="9525">
            <a:noFill/>
            <a:miter lim="800000"/>
            <a:headEnd/>
            <a:tailEnd/>
          </a:ln>
        </p:spPr>
      </p:pic>
      <p:pic>
        <p:nvPicPr>
          <p:cNvPr id="25602" name="Picture 2" descr="indexdist.jpg"/>
          <p:cNvPicPr>
            <a:picLocks noChangeAspect="1"/>
          </p:cNvPicPr>
          <p:nvPr/>
        </p:nvPicPr>
        <p:blipFill>
          <a:blip r:embed="rId3" cstate="print"/>
          <a:srcRect/>
          <a:stretch>
            <a:fillRect/>
          </a:stretch>
        </p:blipFill>
        <p:spPr bwMode="auto">
          <a:xfrm>
            <a:off x="1714500" y="3286125"/>
            <a:ext cx="2209800" cy="2562225"/>
          </a:xfrm>
          <a:prstGeom prst="rect">
            <a:avLst/>
          </a:prstGeom>
          <a:noFill/>
          <a:ln w="9525">
            <a:noFill/>
            <a:miter lim="800000"/>
            <a:headEnd/>
            <a:tailEnd/>
          </a:ln>
        </p:spPr>
      </p:pic>
      <p:pic>
        <p:nvPicPr>
          <p:cNvPr id="25603" name="Picture 4" descr="indexstar.jpg"/>
          <p:cNvPicPr>
            <a:picLocks noChangeAspect="1"/>
          </p:cNvPicPr>
          <p:nvPr/>
        </p:nvPicPr>
        <p:blipFill>
          <a:blip r:embed="rId4" cstate="print"/>
          <a:srcRect/>
          <a:stretch>
            <a:fillRect/>
          </a:stretch>
        </p:blipFill>
        <p:spPr bwMode="auto">
          <a:xfrm>
            <a:off x="5286375" y="3357563"/>
            <a:ext cx="3133725" cy="2533650"/>
          </a:xfrm>
          <a:prstGeom prst="rect">
            <a:avLst/>
          </a:prstGeom>
          <a:noFill/>
          <a:ln w="9525">
            <a:noFill/>
            <a:miter lim="800000"/>
            <a:headEnd/>
            <a:tailEnd/>
          </a:ln>
        </p:spPr>
      </p:pic>
      <p:cxnSp>
        <p:nvCxnSpPr>
          <p:cNvPr id="7" name="Straight Arrow Connector 6"/>
          <p:cNvCxnSpPr>
            <a:endCxn id="3" idx="0"/>
          </p:cNvCxnSpPr>
          <p:nvPr/>
        </p:nvCxnSpPr>
        <p:spPr>
          <a:xfrm rot="16200000" flipH="1">
            <a:off x="2481263" y="2947988"/>
            <a:ext cx="500062" cy="176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500813" y="2928938"/>
            <a:ext cx="500062"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06" name="TextBox 9"/>
          <p:cNvSpPr txBox="1">
            <a:spLocks noChangeArrowheads="1"/>
          </p:cNvSpPr>
          <p:nvPr/>
        </p:nvSpPr>
        <p:spPr bwMode="auto">
          <a:xfrm>
            <a:off x="0" y="357188"/>
            <a:ext cx="9144000" cy="457200"/>
          </a:xfrm>
          <a:prstGeom prst="rect">
            <a:avLst/>
          </a:prstGeom>
          <a:noFill/>
          <a:ln w="9525">
            <a:noFill/>
            <a:miter lim="800000"/>
            <a:headEnd/>
            <a:tailEnd/>
          </a:ln>
        </p:spPr>
        <p:txBody>
          <a:bodyPr>
            <a:spAutoFit/>
          </a:bodyPr>
          <a:lstStyle/>
          <a:p>
            <a:pPr algn="ctr"/>
            <a:r>
              <a:rPr lang="en-GB" sz="2400">
                <a:latin typeface="Calibri" pitchFamily="34" charset="0"/>
              </a:rPr>
              <a:t>Using the Brunometer with the Extrasolar Planets Encyclopaedia </a:t>
            </a:r>
            <a:endParaRPr lang="en-US" sz="240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206" name="Group 342"/>
          <p:cNvGraphicFramePr>
            <a:graphicFrameLocks noGrp="1"/>
          </p:cNvGraphicFramePr>
          <p:nvPr/>
        </p:nvGraphicFramePr>
        <p:xfrm>
          <a:off x="142875" y="1412875"/>
          <a:ext cx="8780463" cy="2214564"/>
        </p:xfrm>
        <a:graphic>
          <a:graphicData uri="http://schemas.openxmlformats.org/drawingml/2006/table">
            <a:tbl>
              <a:tblPr/>
              <a:tblGrid>
                <a:gridCol w="585788">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566737">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779463">
                  <a:extLst>
                    <a:ext uri="{9D8B030D-6E8A-4147-A177-3AD203B41FA5}">
                      <a16:colId xmlns:a16="http://schemas.microsoft.com/office/drawing/2014/main" val="20005"/>
                    </a:ext>
                  </a:extLst>
                </a:gridCol>
                <a:gridCol w="273050">
                  <a:extLst>
                    <a:ext uri="{9D8B030D-6E8A-4147-A177-3AD203B41FA5}">
                      <a16:colId xmlns:a16="http://schemas.microsoft.com/office/drawing/2014/main" val="20006"/>
                    </a:ext>
                  </a:extLst>
                </a:gridCol>
                <a:gridCol w="38100">
                  <a:extLst>
                    <a:ext uri="{9D8B030D-6E8A-4147-A177-3AD203B41FA5}">
                      <a16:colId xmlns:a16="http://schemas.microsoft.com/office/drawing/2014/main" val="20007"/>
                    </a:ext>
                  </a:extLst>
                </a:gridCol>
                <a:gridCol w="892175">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19112">
                  <a:extLst>
                    <a:ext uri="{9D8B030D-6E8A-4147-A177-3AD203B41FA5}">
                      <a16:colId xmlns:a16="http://schemas.microsoft.com/office/drawing/2014/main" val="20010"/>
                    </a:ext>
                  </a:extLst>
                </a:gridCol>
                <a:gridCol w="425450">
                  <a:extLst>
                    <a:ext uri="{9D8B030D-6E8A-4147-A177-3AD203B41FA5}">
                      <a16:colId xmlns:a16="http://schemas.microsoft.com/office/drawing/2014/main" val="20011"/>
                    </a:ext>
                  </a:extLst>
                </a:gridCol>
                <a:gridCol w="638175">
                  <a:extLst>
                    <a:ext uri="{9D8B030D-6E8A-4147-A177-3AD203B41FA5}">
                      <a16:colId xmlns:a16="http://schemas.microsoft.com/office/drawing/2014/main" val="20012"/>
                    </a:ext>
                  </a:extLst>
                </a:gridCol>
                <a:gridCol w="636588">
                  <a:extLst>
                    <a:ext uri="{9D8B030D-6E8A-4147-A177-3AD203B41FA5}">
                      <a16:colId xmlns:a16="http://schemas.microsoft.com/office/drawing/2014/main" val="20013"/>
                    </a:ext>
                  </a:extLst>
                </a:gridCol>
                <a:gridCol w="708025">
                  <a:extLst>
                    <a:ext uri="{9D8B030D-6E8A-4147-A177-3AD203B41FA5}">
                      <a16:colId xmlns:a16="http://schemas.microsoft.com/office/drawing/2014/main" val="20014"/>
                    </a:ext>
                  </a:extLst>
                </a:gridCol>
              </a:tblGrid>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Calibri" pitchFamily="34" charset="0"/>
                        </a:rPr>
                        <a:t>Planet Name</a:t>
                      </a:r>
                      <a:endParaRPr kumimoji="0" lang="en-US" sz="1100" b="0" i="0" u="none" strike="noStrike" cap="none" normalizeH="0" baseline="0">
                        <a:ln>
                          <a:noFill/>
                        </a:ln>
                        <a:solidFill>
                          <a:srgbClr val="000000"/>
                        </a:solidFill>
                        <a:effectLst/>
                        <a:latin typeface="Calibri" pitchFamily="34" charset="0"/>
                      </a:endParaRPr>
                    </a:p>
                  </a:txBody>
                  <a:tcPr marL="6350" marR="6350" marT="6350" marB="0" anchor="b" horzOverflow="overflow">
                    <a:lnL w="19050" cap="flat" cmpd="sng" algn="ctr">
                      <a:solidFill>
                        <a:srgbClr val="000066"/>
                      </a:solidFill>
                      <a:prstDash val="solid"/>
                      <a:round/>
                      <a:headEnd type="none" w="med" len="med"/>
                      <a:tailEnd type="none" w="med" len="med"/>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Mass (Jupiters)</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Period</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0000"/>
                          </a:solidFill>
                          <a:effectLst/>
                          <a:latin typeface="Calibri" pitchFamily="34" charset="0"/>
                        </a:rPr>
                        <a:t>Semi-major axis</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0000"/>
                          </a:solidFill>
                          <a:effectLst/>
                          <a:latin typeface="Calibri" pitchFamily="34" charset="0"/>
                        </a:rPr>
                        <a:t>Eccentricity</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0000"/>
                          </a:solidFill>
                          <a:effectLst/>
                          <a:latin typeface="Calibri" pitchFamily="34" charset="0"/>
                        </a:rPr>
                        <a:t>Star Distance</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Spectral type</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Star Mass</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RA</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DEC</a:t>
                      </a:r>
                    </a:p>
                  </a:txBody>
                  <a:tcPr marL="6350" marR="6350" marT="6350" marB="0" anchor="b" horzOverflow="overflow">
                    <a:lnL>
                      <a:noFill/>
                    </a:lnL>
                    <a:lnR>
                      <a:noFill/>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0000"/>
                          </a:solidFill>
                          <a:effectLst/>
                          <a:latin typeface="Calibri" pitchFamily="34" charset="0"/>
                        </a:rPr>
                        <a:t>Visual magnitude</a:t>
                      </a:r>
                    </a:p>
                  </a:txBody>
                  <a:tcPr marL="6350" marR="6350" marT="6350" marB="0" anchor="b" horzOverflow="overflow">
                    <a:lnL>
                      <a:noFill/>
                    </a:lnL>
                    <a:lnR w="19050" cap="flat" cmpd="sng" algn="ctr">
                      <a:solidFill>
                        <a:srgbClr val="000066"/>
                      </a:solidFill>
                      <a:prstDash val="solid"/>
                      <a:round/>
                      <a:headEnd type="none" w="med" len="med"/>
                      <a:tailEnd type="none" w="med" len="med"/>
                    </a:lnR>
                    <a:lnT w="19050" cap="flat" cmpd="sng" algn="ctr">
                      <a:solidFill>
                        <a:srgbClr val="000066"/>
                      </a:solidFill>
                      <a:prstDash val="solid"/>
                      <a:round/>
                      <a:headEnd type="none" w="med" len="med"/>
                      <a:tailEnd type="none" w="med" len="med"/>
                    </a:lnT>
                    <a:lnB>
                      <a:noFill/>
                    </a:lnB>
                    <a:lnTlToBr>
                      <a:noFill/>
                    </a:lnTlToBr>
                    <a:lnBlToTr>
                      <a:noFill/>
                    </a:lnBlToTr>
                    <a:solidFill>
                      <a:srgbClr val="F2DCDB"/>
                    </a:solidFill>
                  </a:tcPr>
                </a:tc>
                <a:extLst>
                  <a:ext uri="{0D108BD9-81ED-4DB2-BD59-A6C34878D82A}">
                    <a16:rowId xmlns:a16="http://schemas.microsoft.com/office/drawing/2014/main" val="10000"/>
                  </a:ext>
                </a:extLst>
              </a:tr>
              <a:tr h="369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55 Cnc b</a:t>
                      </a:r>
                    </a:p>
                  </a:txBody>
                  <a:tcPr marL="6350" marR="6350" marT="6350" marB="0" anchor="b" horzOverflow="overflow">
                    <a:lnL w="19050" cap="flat" cmpd="sng" algn="ctr">
                      <a:solidFill>
                        <a:srgbClr val="000066"/>
                      </a:solidFill>
                      <a:prstDash val="solid"/>
                      <a:round/>
                      <a:headEnd type="none" w="med" len="med"/>
                      <a:tailEnd type="none" w="med" len="med"/>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0.824</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14.65162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0.115</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0.014</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13.02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G8 V</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1.03</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08 52 37</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+28 20 02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5.95</a:t>
                      </a:r>
                    </a:p>
                  </a:txBody>
                  <a:tcPr marL="6350" marR="6350" marT="6350" marB="0" anchor="b" horzOverflow="overflow">
                    <a:lnL>
                      <a:noFill/>
                    </a:lnL>
                    <a:lnR w="19050" cap="flat" cmpd="sng" algn="ctr">
                      <a:solidFill>
                        <a:srgbClr val="000066"/>
                      </a:solidFill>
                      <a:prstDash val="solid"/>
                      <a:round/>
                      <a:headEnd type="none" w="med" len="med"/>
                      <a:tailEnd type="none" w="med" len="med"/>
                    </a:lnR>
                    <a:lnT>
                      <a:noFill/>
                    </a:lnT>
                    <a:lnB>
                      <a:noFill/>
                    </a:lnB>
                    <a:lnTlToBr>
                      <a:noFill/>
                    </a:lnTlToBr>
                    <a:lnBlToTr>
                      <a:noFill/>
                    </a:lnBlToTr>
                    <a:solidFill>
                      <a:srgbClr val="F2DCDB"/>
                    </a:solidFill>
                  </a:tcPr>
                </a:tc>
                <a:extLst>
                  <a:ext uri="{0D108BD9-81ED-4DB2-BD59-A6C34878D82A}">
                    <a16:rowId xmlns:a16="http://schemas.microsoft.com/office/drawing/2014/main" val="10001"/>
                  </a:ext>
                </a:extLst>
              </a:tr>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55 Cnc c</a:t>
                      </a:r>
                    </a:p>
                  </a:txBody>
                  <a:tcPr marL="6350" marR="6350" marT="6350" marB="0" anchor="b" horzOverflow="overflow">
                    <a:lnL w="19050" cap="flat" cmpd="sng" algn="ctr">
                      <a:solidFill>
                        <a:srgbClr val="000066"/>
                      </a:solidFill>
                      <a:prstDash val="solid"/>
                      <a:round/>
                      <a:headEnd type="none" w="med" len="med"/>
                      <a:tailEnd type="none" w="med" len="med"/>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0.169</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44.3446</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0.24</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0.086</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13.02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G8 V</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1.03</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08 52 37</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+28 20 02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5.95</a:t>
                      </a:r>
                    </a:p>
                  </a:txBody>
                  <a:tcPr marL="6350" marR="6350" marT="6350" marB="0" anchor="b" horzOverflow="overflow">
                    <a:lnL>
                      <a:noFill/>
                    </a:lnL>
                    <a:lnR w="19050" cap="flat" cmpd="sng" algn="ctr">
                      <a:solidFill>
                        <a:srgbClr val="000066"/>
                      </a:solidFill>
                      <a:prstDash val="solid"/>
                      <a:round/>
                      <a:headEnd type="none" w="med" len="med"/>
                      <a:tailEnd type="none" w="med" len="med"/>
                    </a:lnR>
                    <a:lnT>
                      <a:noFill/>
                    </a:lnT>
                    <a:lnB>
                      <a:noFill/>
                    </a:lnB>
                    <a:lnTlToBr>
                      <a:noFill/>
                    </a:lnTlToBr>
                    <a:lnBlToTr>
                      <a:noFill/>
                    </a:lnBlToTr>
                    <a:solidFill>
                      <a:srgbClr val="F2DCDB"/>
                    </a:solidFill>
                  </a:tcPr>
                </a:tc>
                <a:extLst>
                  <a:ext uri="{0D108BD9-81ED-4DB2-BD59-A6C34878D82A}">
                    <a16:rowId xmlns:a16="http://schemas.microsoft.com/office/drawing/2014/main" val="10002"/>
                  </a:ext>
                </a:extLst>
              </a:tr>
              <a:tr h="369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55 Cnc d</a:t>
                      </a:r>
                    </a:p>
                  </a:txBody>
                  <a:tcPr marL="6350" marR="6350" marT="6350" marB="0" anchor="b" horzOverflow="overflow">
                    <a:lnL w="19050" cap="flat" cmpd="sng" algn="ctr">
                      <a:solidFill>
                        <a:srgbClr val="000066"/>
                      </a:solidFill>
                      <a:prstDash val="solid"/>
                      <a:round/>
                      <a:headEnd type="none" w="med" len="med"/>
                      <a:tailEnd type="none" w="med" len="med"/>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3.835</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5218</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5.77</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0.025</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13.02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G8 V</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1.03</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08 52 37</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+28 20 02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5.95</a:t>
                      </a:r>
                    </a:p>
                  </a:txBody>
                  <a:tcPr marL="6350" marR="6350" marT="6350" marB="0" anchor="b" horzOverflow="overflow">
                    <a:lnL>
                      <a:noFill/>
                    </a:lnL>
                    <a:lnR w="19050" cap="flat" cmpd="sng" algn="ctr">
                      <a:solidFill>
                        <a:srgbClr val="000066"/>
                      </a:solidFill>
                      <a:prstDash val="solid"/>
                      <a:round/>
                      <a:headEnd type="none" w="med" len="med"/>
                      <a:tailEnd type="none" w="med" len="med"/>
                    </a:lnR>
                    <a:lnT>
                      <a:noFill/>
                    </a:lnT>
                    <a:lnB>
                      <a:noFill/>
                    </a:lnB>
                    <a:lnTlToBr>
                      <a:noFill/>
                    </a:lnTlToBr>
                    <a:lnBlToTr>
                      <a:noFill/>
                    </a:lnBlToTr>
                    <a:solidFill>
                      <a:srgbClr val="F2DCDB"/>
                    </a:solidFill>
                  </a:tcPr>
                </a:tc>
                <a:extLst>
                  <a:ext uri="{0D108BD9-81ED-4DB2-BD59-A6C34878D82A}">
                    <a16:rowId xmlns:a16="http://schemas.microsoft.com/office/drawing/2014/main" val="10003"/>
                  </a:ext>
                </a:extLst>
              </a:tr>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55 Cnc e</a:t>
                      </a:r>
                    </a:p>
                  </a:txBody>
                  <a:tcPr marL="6350" marR="6350" marT="6350" marB="0" anchor="b" horzOverflow="overflow">
                    <a:lnL w="19050" cap="flat" cmpd="sng" algn="ctr">
                      <a:solidFill>
                        <a:srgbClr val="000066"/>
                      </a:solidFill>
                      <a:prstDash val="solid"/>
                      <a:round/>
                      <a:headEnd type="none" w="med" len="med"/>
                      <a:tailEnd type="none" w="med" len="med"/>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0.034</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2.81705</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0.038</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0.07</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13.02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G8 V</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1.03</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08 52 37</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+28 20 02</a:t>
                      </a:r>
                    </a:p>
                  </a:txBody>
                  <a:tcPr marL="6350" marR="6350" marT="6350" marB="0" anchor="b" horzOverflow="overflow">
                    <a:lnL>
                      <a:noFill/>
                    </a:lnL>
                    <a:lnR>
                      <a:noFill/>
                    </a:lnR>
                    <a:lnT>
                      <a:noFill/>
                    </a:lnT>
                    <a:lnB>
                      <a:noFill/>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5.95</a:t>
                      </a:r>
                    </a:p>
                  </a:txBody>
                  <a:tcPr marL="6350" marR="6350" marT="6350" marB="0" anchor="b" horzOverflow="overflow">
                    <a:lnL>
                      <a:noFill/>
                    </a:lnL>
                    <a:lnR w="19050" cap="flat" cmpd="sng" algn="ctr">
                      <a:solidFill>
                        <a:srgbClr val="000066"/>
                      </a:solidFill>
                      <a:prstDash val="solid"/>
                      <a:round/>
                      <a:headEnd type="none" w="med" len="med"/>
                      <a:tailEnd type="none" w="med" len="med"/>
                    </a:lnR>
                    <a:lnT>
                      <a:noFill/>
                    </a:lnT>
                    <a:lnB>
                      <a:noFill/>
                    </a:lnB>
                    <a:lnTlToBr>
                      <a:noFill/>
                    </a:lnTlToBr>
                    <a:lnBlToTr>
                      <a:noFill/>
                    </a:lnBlToTr>
                    <a:solidFill>
                      <a:srgbClr val="F2DCDB"/>
                    </a:solidFill>
                  </a:tcPr>
                </a:tc>
                <a:extLst>
                  <a:ext uri="{0D108BD9-81ED-4DB2-BD59-A6C34878D82A}">
                    <a16:rowId xmlns:a16="http://schemas.microsoft.com/office/drawing/2014/main" val="10004"/>
                  </a:ext>
                </a:extLst>
              </a:tr>
              <a:tr h="369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55 Cnc f</a:t>
                      </a:r>
                    </a:p>
                  </a:txBody>
                  <a:tcPr marL="6350" marR="6350" marT="6350" marB="0" anchor="b" horzOverflow="overflow">
                    <a:lnL w="19050" cap="flat" cmpd="sng" algn="ctr">
                      <a:solidFill>
                        <a:srgbClr val="000066"/>
                      </a:solidFill>
                      <a:prstDash val="solid"/>
                      <a:round/>
                      <a:headEnd type="none" w="med" len="med"/>
                      <a:tailEnd type="none" w="med" len="med"/>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0.144</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260</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0.781</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0.2</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13.02</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G8 V</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1.03</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rgbClr val="000000"/>
                        </a:solidFill>
                        <a:effectLst/>
                        <a:latin typeface="Calibri" pitchFamily="34" charset="0"/>
                      </a:endParaRP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08 52 37</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+28 20 02</a:t>
                      </a:r>
                    </a:p>
                  </a:txBody>
                  <a:tcPr marL="6350" marR="6350" marT="6350" marB="0" anchor="b" horzOverflow="overflow">
                    <a:lnL>
                      <a:noFill/>
                    </a:lnL>
                    <a:lnR>
                      <a:noFill/>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rPr>
                        <a:t>5.95</a:t>
                      </a:r>
                    </a:p>
                  </a:txBody>
                  <a:tcPr marL="6350" marR="6350" marT="6350" marB="0" anchor="b" horzOverflow="overflow">
                    <a:lnL>
                      <a:noFill/>
                    </a:lnL>
                    <a:lnR w="19050" cap="flat" cmpd="sng" algn="ctr">
                      <a:solidFill>
                        <a:srgbClr val="000066"/>
                      </a:solidFill>
                      <a:prstDash val="solid"/>
                      <a:round/>
                      <a:headEnd type="none" w="med" len="med"/>
                      <a:tailEnd type="none" w="med" len="med"/>
                    </a:lnR>
                    <a:lnT>
                      <a:noFill/>
                    </a:lnT>
                    <a:lnB w="19050" cap="flat" cmpd="sng" algn="ctr">
                      <a:solidFill>
                        <a:srgbClr val="000066"/>
                      </a:solidFill>
                      <a:prstDash val="solid"/>
                      <a:round/>
                      <a:headEnd type="none" w="med" len="med"/>
                      <a:tailEnd type="none" w="med" len="med"/>
                    </a:lnB>
                    <a:lnTlToBr>
                      <a:noFill/>
                    </a:lnTlToBr>
                    <a:lnBlToTr>
                      <a:noFill/>
                    </a:lnBlToTr>
                    <a:solidFill>
                      <a:srgbClr val="F2DCDB"/>
                    </a:solidFill>
                  </a:tcPr>
                </a:tc>
                <a:extLst>
                  <a:ext uri="{0D108BD9-81ED-4DB2-BD59-A6C34878D82A}">
                    <a16:rowId xmlns:a16="http://schemas.microsoft.com/office/drawing/2014/main" val="10005"/>
                  </a:ext>
                </a:extLst>
              </a:tr>
            </a:tbl>
          </a:graphicData>
        </a:graphic>
      </p:graphicFrame>
      <p:sp>
        <p:nvSpPr>
          <p:cNvPr id="36961" name="TextBox 3"/>
          <p:cNvSpPr txBox="1">
            <a:spLocks noChangeArrowheads="1"/>
          </p:cNvSpPr>
          <p:nvPr/>
        </p:nvSpPr>
        <p:spPr bwMode="auto">
          <a:xfrm>
            <a:off x="476250" y="5248275"/>
            <a:ext cx="1087438" cy="366713"/>
          </a:xfrm>
          <a:prstGeom prst="rect">
            <a:avLst/>
          </a:prstGeom>
          <a:noFill/>
          <a:ln w="9525">
            <a:noFill/>
            <a:miter lim="800000"/>
            <a:headEnd/>
            <a:tailEnd/>
          </a:ln>
        </p:spPr>
        <p:txBody>
          <a:bodyPr wrap="none">
            <a:spAutoFit/>
          </a:bodyPr>
          <a:lstStyle/>
          <a:p>
            <a:r>
              <a:rPr lang="en-GB" sz="1800" dirty="0">
                <a:solidFill>
                  <a:srgbClr val="000066"/>
                </a:solidFill>
                <a:latin typeface="Calibri" pitchFamily="34" charset="0"/>
              </a:rPr>
              <a:t>Example: </a:t>
            </a:r>
            <a:endParaRPr lang="en-US" sz="1800" dirty="0">
              <a:solidFill>
                <a:srgbClr val="000066"/>
              </a:solidFill>
              <a:latin typeface="Calibri" pitchFamily="34" charset="0"/>
            </a:endParaRPr>
          </a:p>
        </p:txBody>
      </p:sp>
      <p:graphicFrame>
        <p:nvGraphicFramePr>
          <p:cNvPr id="36865" name="Object 1"/>
          <p:cNvGraphicFramePr>
            <a:graphicFrameLocks noChangeAspect="1"/>
          </p:cNvGraphicFramePr>
          <p:nvPr/>
        </p:nvGraphicFramePr>
        <p:xfrm>
          <a:off x="2400300" y="4027488"/>
          <a:ext cx="4359275" cy="1071562"/>
        </p:xfrm>
        <a:graphic>
          <a:graphicData uri="http://schemas.openxmlformats.org/presentationml/2006/ole">
            <mc:AlternateContent xmlns:mc="http://schemas.openxmlformats.org/markup-compatibility/2006">
              <mc:Choice xmlns:v="urn:schemas-microsoft-com:vml" Requires="v">
                <p:oleObj spid="_x0000_s36867" name="Equation" r:id="rId3" imgW="2247840" imgH="545760" progId="Equation.DSMT4">
                  <p:embed/>
                </p:oleObj>
              </mc:Choice>
              <mc:Fallback>
                <p:oleObj name="Equation" r:id="rId3" imgW="2247840" imgH="5457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4027488"/>
                        <a:ext cx="4359275"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62" name="TextBox 5"/>
          <p:cNvSpPr txBox="1">
            <a:spLocks noChangeArrowheads="1"/>
          </p:cNvSpPr>
          <p:nvPr/>
        </p:nvSpPr>
        <p:spPr bwMode="auto">
          <a:xfrm>
            <a:off x="481013" y="5715000"/>
            <a:ext cx="4287837" cy="793750"/>
          </a:xfrm>
          <a:prstGeom prst="rect">
            <a:avLst/>
          </a:prstGeom>
          <a:noFill/>
          <a:ln w="9525">
            <a:noFill/>
            <a:miter lim="800000"/>
            <a:headEnd/>
            <a:tailEnd/>
          </a:ln>
        </p:spPr>
        <p:txBody>
          <a:bodyPr wrap="none">
            <a:spAutoFit/>
          </a:bodyPr>
          <a:lstStyle/>
          <a:p>
            <a:r>
              <a:rPr lang="en-GB" sz="1800" dirty="0">
                <a:solidFill>
                  <a:srgbClr val="000066"/>
                </a:solidFill>
                <a:latin typeface="Calibri" pitchFamily="34" charset="0"/>
              </a:rPr>
              <a:t>For 55 </a:t>
            </a:r>
            <a:r>
              <a:rPr lang="en-GB" sz="1800" dirty="0" err="1">
                <a:solidFill>
                  <a:srgbClr val="000066"/>
                </a:solidFill>
                <a:latin typeface="Calibri" pitchFamily="34" charset="0"/>
              </a:rPr>
              <a:t>Cancri</a:t>
            </a:r>
            <a:r>
              <a:rPr lang="en-GB" sz="1800" dirty="0">
                <a:solidFill>
                  <a:srgbClr val="000066"/>
                </a:solidFill>
                <a:latin typeface="Calibri" pitchFamily="34" charset="0"/>
              </a:rPr>
              <a:t>: </a:t>
            </a:r>
            <a:r>
              <a:rPr lang="en-GB" sz="1800" i="1" dirty="0">
                <a:solidFill>
                  <a:srgbClr val="000066"/>
                </a:solidFill>
                <a:latin typeface="Calibri" pitchFamily="34" charset="0"/>
              </a:rPr>
              <a:t>d</a:t>
            </a:r>
            <a:r>
              <a:rPr lang="en-GB" sz="1800" dirty="0">
                <a:solidFill>
                  <a:srgbClr val="000066"/>
                </a:solidFill>
                <a:latin typeface="Calibri" pitchFamily="34" charset="0"/>
              </a:rPr>
              <a:t> = 13.02 parsecs; </a:t>
            </a:r>
            <a:r>
              <a:rPr lang="en-GB" sz="1800" i="1" dirty="0" err="1">
                <a:solidFill>
                  <a:srgbClr val="000066"/>
                </a:solidFill>
                <a:latin typeface="Calibri" pitchFamily="34" charset="0"/>
              </a:rPr>
              <a:t>m</a:t>
            </a:r>
            <a:r>
              <a:rPr lang="en-GB" sz="1800" i="1" baseline="-25000" dirty="0" err="1">
                <a:solidFill>
                  <a:srgbClr val="000066"/>
                </a:solidFill>
                <a:latin typeface="Calibri" pitchFamily="34" charset="0"/>
              </a:rPr>
              <a:t>star</a:t>
            </a:r>
            <a:r>
              <a:rPr lang="en-GB" sz="1800" dirty="0">
                <a:solidFill>
                  <a:srgbClr val="000066"/>
                </a:solidFill>
                <a:latin typeface="Calibri" pitchFamily="34" charset="0"/>
              </a:rPr>
              <a:t> = 5.95</a:t>
            </a:r>
          </a:p>
          <a:p>
            <a:endParaRPr lang="en-GB" sz="1000" dirty="0">
              <a:solidFill>
                <a:srgbClr val="000066"/>
              </a:solidFill>
              <a:latin typeface="Calibri" pitchFamily="34" charset="0"/>
            </a:endParaRPr>
          </a:p>
          <a:p>
            <a:r>
              <a:rPr lang="en-GB" sz="1800" dirty="0">
                <a:solidFill>
                  <a:srgbClr val="000066"/>
                </a:solidFill>
                <a:latin typeface="Calibri" pitchFamily="34" charset="0"/>
              </a:rPr>
              <a:t>Giving </a:t>
            </a:r>
            <a:r>
              <a:rPr lang="en-GB" sz="1800" i="1" dirty="0" err="1">
                <a:solidFill>
                  <a:srgbClr val="000066"/>
                </a:solidFill>
                <a:latin typeface="Calibri" pitchFamily="34" charset="0"/>
              </a:rPr>
              <a:t>L</a:t>
            </a:r>
            <a:r>
              <a:rPr lang="en-GB" sz="1200" i="1" dirty="0" err="1">
                <a:solidFill>
                  <a:srgbClr val="000066"/>
                </a:solidFill>
                <a:latin typeface="Calibri" pitchFamily="34" charset="0"/>
              </a:rPr>
              <a:t>star</a:t>
            </a:r>
            <a:r>
              <a:rPr lang="en-GB" sz="1800" dirty="0">
                <a:solidFill>
                  <a:srgbClr val="000066"/>
                </a:solidFill>
                <a:latin typeface="Calibri" pitchFamily="34" charset="0"/>
              </a:rPr>
              <a:t> = 0.59 </a:t>
            </a:r>
            <a:r>
              <a:rPr lang="en-GB" sz="1800" i="1" dirty="0" err="1">
                <a:solidFill>
                  <a:srgbClr val="000066"/>
                </a:solidFill>
                <a:latin typeface="Calibri" pitchFamily="34" charset="0"/>
              </a:rPr>
              <a:t>L</a:t>
            </a:r>
            <a:r>
              <a:rPr lang="en-GB" sz="1200" i="1" dirty="0" err="1">
                <a:solidFill>
                  <a:srgbClr val="000066"/>
                </a:solidFill>
                <a:latin typeface="Calibri" pitchFamily="34" charset="0"/>
              </a:rPr>
              <a:t>Sun</a:t>
            </a:r>
            <a:endParaRPr lang="en-US" sz="1800" i="1" dirty="0">
              <a:solidFill>
                <a:srgbClr val="000066"/>
              </a:solidFill>
              <a:latin typeface="Calibri" pitchFamily="34" charset="0"/>
            </a:endParaRPr>
          </a:p>
        </p:txBody>
      </p:sp>
      <p:sp>
        <p:nvSpPr>
          <p:cNvPr id="36963" name="TextBox 6"/>
          <p:cNvSpPr txBox="1">
            <a:spLocks noChangeArrowheads="1"/>
          </p:cNvSpPr>
          <p:nvPr/>
        </p:nvSpPr>
        <p:spPr bwMode="auto">
          <a:xfrm>
            <a:off x="0" y="142875"/>
            <a:ext cx="9144000" cy="946150"/>
          </a:xfrm>
          <a:prstGeom prst="rect">
            <a:avLst/>
          </a:prstGeom>
          <a:noFill/>
          <a:ln w="9525">
            <a:noFill/>
            <a:miter lim="800000"/>
            <a:headEnd/>
            <a:tailEnd/>
          </a:ln>
        </p:spPr>
        <p:txBody>
          <a:bodyPr>
            <a:spAutoFit/>
          </a:bodyPr>
          <a:lstStyle/>
          <a:p>
            <a:pPr algn="ctr"/>
            <a:r>
              <a:rPr lang="en-GB" dirty="0">
                <a:latin typeface="Calibri" pitchFamily="34" charset="0"/>
              </a:rPr>
              <a:t>Finding the Luminosity of a Star from its Magnitude and Distance </a:t>
            </a:r>
            <a:endParaRPr lang="en-US" dirty="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GB" dirty="0"/>
              <a:t>Questions</a:t>
            </a:r>
          </a:p>
        </p:txBody>
      </p:sp>
      <p:sp>
        <p:nvSpPr>
          <p:cNvPr id="37890" name="Rectangle 3"/>
          <p:cNvSpPr>
            <a:spLocks noGrp="1"/>
          </p:cNvSpPr>
          <p:nvPr>
            <p:ph type="body" idx="1"/>
          </p:nvPr>
        </p:nvSpPr>
        <p:spPr>
          <a:xfrm>
            <a:off x="323850" y="1733550"/>
            <a:ext cx="8496300" cy="4338638"/>
          </a:xfrm>
        </p:spPr>
        <p:txBody>
          <a:bodyPr/>
          <a:lstStyle/>
          <a:p>
            <a:pPr algn="just" eaLnBrk="1" hangingPunct="1"/>
            <a:r>
              <a:rPr lang="en-GB" sz="2200" dirty="0">
                <a:solidFill>
                  <a:srgbClr val="000066"/>
                </a:solidFill>
              </a:rPr>
              <a:t>How much more luminous would the sun have to be to heat earth to a high enough temperature to melt Aluminium?</a:t>
            </a:r>
          </a:p>
          <a:p>
            <a:pPr lvl="1" algn="just" eaLnBrk="1" hangingPunct="1"/>
            <a:r>
              <a:rPr lang="en-GB" sz="1800" dirty="0">
                <a:solidFill>
                  <a:srgbClr val="000066"/>
                </a:solidFill>
              </a:rPr>
              <a:t>Remember the earth has an average </a:t>
            </a:r>
            <a:r>
              <a:rPr lang="en-GB" sz="1800" dirty="0" err="1">
                <a:solidFill>
                  <a:srgbClr val="000066"/>
                </a:solidFill>
              </a:rPr>
              <a:t>albedo</a:t>
            </a:r>
            <a:r>
              <a:rPr lang="en-GB" sz="1800" dirty="0">
                <a:solidFill>
                  <a:srgbClr val="000066"/>
                </a:solidFill>
              </a:rPr>
              <a:t> of </a:t>
            </a:r>
            <a:r>
              <a:rPr lang="en-GB" sz="1800" dirty="0">
                <a:solidFill>
                  <a:srgbClr val="CC0000"/>
                </a:solidFill>
              </a:rPr>
              <a:t>0.3</a:t>
            </a:r>
            <a:r>
              <a:rPr lang="en-GB" sz="1800" dirty="0">
                <a:solidFill>
                  <a:srgbClr val="000066"/>
                </a:solidFill>
              </a:rPr>
              <a:t> and an atmospheric thickness of </a:t>
            </a:r>
            <a:r>
              <a:rPr lang="en-GB" sz="1800" dirty="0">
                <a:solidFill>
                  <a:srgbClr val="CC0000"/>
                </a:solidFill>
              </a:rPr>
              <a:t>2</a:t>
            </a:r>
          </a:p>
          <a:p>
            <a:pPr algn="just" eaLnBrk="1" hangingPunct="1"/>
            <a:endParaRPr lang="en-GB" sz="2200" dirty="0">
              <a:solidFill>
                <a:srgbClr val="000066"/>
              </a:solidFill>
            </a:endParaRPr>
          </a:p>
          <a:p>
            <a:pPr algn="just" eaLnBrk="1" hangingPunct="1"/>
            <a:endParaRPr lang="en-GB" sz="2200" dirty="0">
              <a:solidFill>
                <a:srgbClr val="000066"/>
              </a:solidFill>
            </a:endParaRPr>
          </a:p>
          <a:p>
            <a:pPr algn="just" eaLnBrk="1" hangingPunct="1"/>
            <a:endParaRPr lang="en-GB" sz="1400" dirty="0">
              <a:solidFill>
                <a:srgbClr val="000066"/>
              </a:solidFill>
            </a:endParaRPr>
          </a:p>
          <a:p>
            <a:pPr algn="just" eaLnBrk="1" hangingPunct="1"/>
            <a:r>
              <a:rPr lang="en-GB" sz="2200" dirty="0">
                <a:solidFill>
                  <a:srgbClr val="000066"/>
                </a:solidFill>
              </a:rPr>
              <a:t>A </a:t>
            </a:r>
            <a:r>
              <a:rPr lang="en-GB" sz="2200" dirty="0">
                <a:solidFill>
                  <a:srgbClr val="CC0000"/>
                </a:solidFill>
              </a:rPr>
              <a:t>rotating</a:t>
            </a:r>
            <a:r>
              <a:rPr lang="en-GB" sz="2200" dirty="0">
                <a:solidFill>
                  <a:srgbClr val="000066"/>
                </a:solidFill>
              </a:rPr>
              <a:t> planet with no atmosphere is orbiting a star at a distance of </a:t>
            </a:r>
            <a:r>
              <a:rPr lang="en-GB" sz="2200" dirty="0">
                <a:solidFill>
                  <a:srgbClr val="CC0000"/>
                </a:solidFill>
              </a:rPr>
              <a:t>1 AU</a:t>
            </a:r>
            <a:r>
              <a:rPr lang="en-GB" sz="2200" dirty="0">
                <a:solidFill>
                  <a:srgbClr val="000066"/>
                </a:solidFill>
              </a:rPr>
              <a:t>. If the star has </a:t>
            </a:r>
            <a:r>
              <a:rPr lang="en-GB" sz="2200" dirty="0">
                <a:solidFill>
                  <a:srgbClr val="CC0000"/>
                </a:solidFill>
              </a:rPr>
              <a:t>10% the luminosity of the sun</a:t>
            </a:r>
            <a:r>
              <a:rPr lang="en-GB" sz="2200" dirty="0">
                <a:solidFill>
                  <a:srgbClr val="000066"/>
                </a:solidFill>
              </a:rPr>
              <a:t>, determine the change in effective temperature that the planet will experience if the fraction of incoming radiation that is re-radiated into space (</a:t>
            </a:r>
            <a:r>
              <a:rPr lang="en-GB" sz="2200" dirty="0" err="1">
                <a:solidFill>
                  <a:srgbClr val="000066"/>
                </a:solidFill>
              </a:rPr>
              <a:t>albedo</a:t>
            </a:r>
            <a:r>
              <a:rPr lang="en-GB" sz="2200" dirty="0">
                <a:solidFill>
                  <a:srgbClr val="000066"/>
                </a:solidFill>
              </a:rPr>
              <a:t>) changes from </a:t>
            </a:r>
            <a:r>
              <a:rPr lang="en-GB" sz="2200" dirty="0">
                <a:solidFill>
                  <a:srgbClr val="CC0000"/>
                </a:solidFill>
              </a:rPr>
              <a:t>10%</a:t>
            </a:r>
            <a:r>
              <a:rPr lang="en-GB" sz="2200" dirty="0">
                <a:solidFill>
                  <a:srgbClr val="000066"/>
                </a:solidFill>
              </a:rPr>
              <a:t> to </a:t>
            </a:r>
            <a:r>
              <a:rPr lang="en-GB" sz="2200" dirty="0">
                <a:solidFill>
                  <a:srgbClr val="CC0000"/>
                </a:solidFill>
              </a:rPr>
              <a:t>90%</a:t>
            </a:r>
            <a:r>
              <a:rPr lang="en-GB" sz="2200" dirty="0">
                <a:solidFill>
                  <a:srgbClr val="000066"/>
                </a:solidFill>
              </a:rPr>
              <a:t>.</a:t>
            </a:r>
            <a:endParaRPr lang="en-GB" sz="2200" dirty="0">
              <a:solidFill>
                <a:srgbClr val="CC0000"/>
              </a:solidFill>
            </a:endParaRPr>
          </a:p>
        </p:txBody>
      </p:sp>
      <p:grpSp>
        <p:nvGrpSpPr>
          <p:cNvPr id="38916" name="Group 4"/>
          <p:cNvGrpSpPr>
            <a:grpSpLocks/>
          </p:cNvGrpSpPr>
          <p:nvPr/>
        </p:nvGrpSpPr>
        <p:grpSpPr bwMode="auto">
          <a:xfrm>
            <a:off x="5802313" y="3098138"/>
            <a:ext cx="2352675" cy="720725"/>
            <a:chOff x="3406" y="1525"/>
            <a:chExt cx="1482" cy="454"/>
          </a:xfrm>
        </p:grpSpPr>
        <p:sp>
          <p:nvSpPr>
            <p:cNvPr id="37895" name="AutoShape 5"/>
            <p:cNvSpPr>
              <a:spLocks noChangeArrowheads="1"/>
            </p:cNvSpPr>
            <p:nvPr/>
          </p:nvSpPr>
          <p:spPr bwMode="auto">
            <a:xfrm>
              <a:off x="3406" y="1525"/>
              <a:ext cx="1482" cy="454"/>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GB"/>
            </a:p>
          </p:txBody>
        </p:sp>
        <p:sp>
          <p:nvSpPr>
            <p:cNvPr id="37896" name="Text Box 6"/>
            <p:cNvSpPr txBox="1">
              <a:spLocks noChangeArrowheads="1"/>
            </p:cNvSpPr>
            <p:nvPr/>
          </p:nvSpPr>
          <p:spPr bwMode="auto">
            <a:xfrm>
              <a:off x="3560" y="1637"/>
              <a:ext cx="1179" cy="231"/>
            </a:xfrm>
            <a:prstGeom prst="rect">
              <a:avLst/>
            </a:prstGeom>
            <a:noFill/>
            <a:ln w="9525">
              <a:noFill/>
              <a:miter lim="800000"/>
              <a:headEnd/>
              <a:tailEnd/>
            </a:ln>
          </p:spPr>
          <p:txBody>
            <a:bodyPr>
              <a:spAutoFit/>
            </a:bodyPr>
            <a:lstStyle/>
            <a:p>
              <a:pPr algn="ctr">
                <a:spcBef>
                  <a:spcPct val="50000"/>
                </a:spcBef>
              </a:pPr>
              <a:r>
                <a:rPr lang="en-GB" sz="1800" b="1">
                  <a:solidFill>
                    <a:srgbClr val="000099"/>
                  </a:solidFill>
                </a:rPr>
                <a:t>Answer: 80L</a:t>
              </a:r>
              <a:r>
                <a:rPr lang="en-GB" sz="1800" b="1" baseline="-25000">
                  <a:solidFill>
                    <a:srgbClr val="000099"/>
                  </a:solidFill>
                  <a:sym typeface="Wingdings 2" pitchFamily="18" charset="2"/>
                </a:rPr>
                <a:t></a:t>
              </a:r>
              <a:endParaRPr lang="en-GB" sz="1800" b="1">
                <a:solidFill>
                  <a:srgbClr val="000099"/>
                </a:solidFill>
                <a:sym typeface="Wingdings 2" pitchFamily="18" charset="2"/>
              </a:endParaRPr>
            </a:p>
          </p:txBody>
        </p:sp>
      </p:grpSp>
      <p:grpSp>
        <p:nvGrpSpPr>
          <p:cNvPr id="38919" name="Group 7"/>
          <p:cNvGrpSpPr>
            <a:grpSpLocks/>
          </p:cNvGrpSpPr>
          <p:nvPr/>
        </p:nvGrpSpPr>
        <p:grpSpPr bwMode="auto">
          <a:xfrm>
            <a:off x="5808663" y="5794375"/>
            <a:ext cx="2352675" cy="720725"/>
            <a:chOff x="3406" y="1525"/>
            <a:chExt cx="1482" cy="454"/>
          </a:xfrm>
        </p:grpSpPr>
        <p:sp>
          <p:nvSpPr>
            <p:cNvPr id="37893" name="AutoShape 8"/>
            <p:cNvSpPr>
              <a:spLocks noChangeArrowheads="1"/>
            </p:cNvSpPr>
            <p:nvPr/>
          </p:nvSpPr>
          <p:spPr bwMode="auto">
            <a:xfrm>
              <a:off x="3406" y="1525"/>
              <a:ext cx="1482" cy="454"/>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GB"/>
            </a:p>
          </p:txBody>
        </p:sp>
        <p:sp>
          <p:nvSpPr>
            <p:cNvPr id="37894" name="Text Box 9"/>
            <p:cNvSpPr txBox="1">
              <a:spLocks noChangeArrowheads="1"/>
            </p:cNvSpPr>
            <p:nvPr/>
          </p:nvSpPr>
          <p:spPr bwMode="auto">
            <a:xfrm>
              <a:off x="3560" y="1637"/>
              <a:ext cx="1179" cy="231"/>
            </a:xfrm>
            <a:prstGeom prst="rect">
              <a:avLst/>
            </a:prstGeom>
            <a:noFill/>
            <a:ln w="9525">
              <a:noFill/>
              <a:miter lim="800000"/>
              <a:headEnd/>
              <a:tailEnd/>
            </a:ln>
          </p:spPr>
          <p:txBody>
            <a:bodyPr>
              <a:spAutoFit/>
            </a:bodyPr>
            <a:lstStyle/>
            <a:p>
              <a:pPr algn="ctr">
                <a:spcBef>
                  <a:spcPct val="50000"/>
                </a:spcBef>
              </a:pPr>
              <a:r>
                <a:rPr lang="en-GB" sz="1800" b="1">
                  <a:solidFill>
                    <a:srgbClr val="000099"/>
                  </a:solidFill>
                </a:rPr>
                <a:t>Answer: ~65K</a:t>
              </a:r>
              <a:endParaRPr lang="en-GB" sz="1800" b="1">
                <a:solidFill>
                  <a:srgbClr val="000099"/>
                </a:solidFill>
                <a:sym typeface="Wingdings 2" pitchFamily="18"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additive="base">
                                        <p:cTn id="13" dur="500" fill="hold"/>
                                        <p:tgtEl>
                                          <p:spTgt spid="38919"/>
                                        </p:tgtEl>
                                        <p:attrNameLst>
                                          <p:attrName>ppt_x</p:attrName>
                                        </p:attrNameLst>
                                      </p:cBhvr>
                                      <p:tavLst>
                                        <p:tav tm="0">
                                          <p:val>
                                            <p:strVal val="#ppt_x"/>
                                          </p:val>
                                        </p:tav>
                                        <p:tav tm="100000">
                                          <p:val>
                                            <p:strVal val="#ppt_x"/>
                                          </p:val>
                                        </p:tav>
                                      </p:tavLst>
                                    </p:anim>
                                    <p:anim calcmode="lin" valueType="num">
                                      <p:cBhvr additive="base">
                                        <p:cTn id="14"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r>
              <a:rPr lang="en-GB"/>
              <a:t>Giordano Bruno</a:t>
            </a:r>
          </a:p>
        </p:txBody>
      </p:sp>
      <p:sp>
        <p:nvSpPr>
          <p:cNvPr id="14338" name="Rectangle 3"/>
          <p:cNvSpPr>
            <a:spLocks noGrp="1"/>
          </p:cNvSpPr>
          <p:nvPr>
            <p:ph type="body" idx="1"/>
          </p:nvPr>
        </p:nvSpPr>
        <p:spPr>
          <a:xfrm>
            <a:off x="484495" y="1197165"/>
            <a:ext cx="6491288" cy="1181100"/>
          </a:xfrm>
        </p:spPr>
        <p:txBody>
          <a:bodyPr/>
          <a:lstStyle/>
          <a:p>
            <a:pPr eaLnBrk="1" hangingPunct="1"/>
            <a:r>
              <a:rPr lang="en-GB" sz="2200" dirty="0"/>
              <a:t>Italian philosopher</a:t>
            </a:r>
          </a:p>
          <a:p>
            <a:pPr eaLnBrk="1" hangingPunct="1"/>
            <a:r>
              <a:rPr lang="en-GB" sz="2200" dirty="0"/>
              <a:t>Advocate of </a:t>
            </a:r>
            <a:r>
              <a:rPr lang="en-GB" sz="2200" dirty="0" err="1"/>
              <a:t>heliocentrism</a:t>
            </a:r>
            <a:r>
              <a:rPr lang="en-GB" sz="2200" dirty="0"/>
              <a:t> and the infinity of the universe</a:t>
            </a:r>
            <a:endParaRPr lang="en-GB" sz="2400" dirty="0"/>
          </a:p>
        </p:txBody>
      </p:sp>
      <p:pic>
        <p:nvPicPr>
          <p:cNvPr id="14339" name="Picture 4" descr="Bruno"/>
          <p:cNvPicPr>
            <a:picLocks noChangeAspect="1" noChangeArrowheads="1"/>
          </p:cNvPicPr>
          <p:nvPr/>
        </p:nvPicPr>
        <p:blipFill>
          <a:blip r:embed="rId2" cstate="print"/>
          <a:srcRect/>
          <a:stretch>
            <a:fillRect/>
          </a:stretch>
        </p:blipFill>
        <p:spPr bwMode="auto">
          <a:xfrm>
            <a:off x="6981304" y="493761"/>
            <a:ext cx="1352550" cy="1524000"/>
          </a:xfrm>
          <a:prstGeom prst="rect">
            <a:avLst/>
          </a:prstGeom>
          <a:noFill/>
          <a:ln w="9525">
            <a:noFill/>
            <a:miter lim="800000"/>
            <a:headEnd/>
            <a:tailEnd/>
          </a:ln>
        </p:spPr>
      </p:pic>
      <p:sp>
        <p:nvSpPr>
          <p:cNvPr id="37893" name="Text Box 5"/>
          <p:cNvSpPr txBox="1">
            <a:spLocks noChangeArrowheads="1"/>
          </p:cNvSpPr>
          <p:nvPr/>
        </p:nvSpPr>
        <p:spPr bwMode="auto">
          <a:xfrm>
            <a:off x="381640" y="2475908"/>
            <a:ext cx="8351837" cy="1644650"/>
          </a:xfrm>
          <a:prstGeom prst="rect">
            <a:avLst/>
          </a:prstGeom>
          <a:noFill/>
          <a:ln w="9525">
            <a:noFill/>
            <a:miter lim="800000"/>
            <a:headEnd/>
            <a:tailEnd/>
          </a:ln>
        </p:spPr>
        <p:txBody>
          <a:bodyPr>
            <a:spAutoFit/>
          </a:bodyPr>
          <a:lstStyle/>
          <a:p>
            <a:pPr algn="just"/>
            <a:r>
              <a:rPr lang="en-GB" sz="1700" i="1" dirty="0">
                <a:solidFill>
                  <a:srgbClr val="000066"/>
                </a:solidFill>
              </a:rPr>
              <a:t>“In space there are countless constellations, suns and planets; we see only the suns because they give light; the planets remain invisible, for they are small and dark. There are also numberless earths circling around their suns, no worse and no less than this globe of ours. For no reasonable mind can assume that heavenly bodies that may be far more magnificent than ours would not bear upon them creatures similar or even superior to those upon our human earth.”</a:t>
            </a:r>
          </a:p>
        </p:txBody>
      </p:sp>
      <p:sp>
        <p:nvSpPr>
          <p:cNvPr id="37895" name="Rectangle 7"/>
          <p:cNvSpPr>
            <a:spLocks/>
          </p:cNvSpPr>
          <p:nvPr/>
        </p:nvSpPr>
        <p:spPr bwMode="auto">
          <a:xfrm>
            <a:off x="468313" y="5510899"/>
            <a:ext cx="5577645" cy="792163"/>
          </a:xfrm>
          <a:prstGeom prst="rect">
            <a:avLst/>
          </a:prstGeom>
          <a:noFill/>
          <a:ln w="9525">
            <a:noFill/>
            <a:miter lim="800000"/>
            <a:headEnd/>
            <a:tailEnd/>
          </a:ln>
        </p:spPr>
        <p:txBody>
          <a:bodyPr/>
          <a:lstStyle/>
          <a:p>
            <a:pPr marL="342900" indent="-342900" algn="just">
              <a:spcBef>
                <a:spcPct val="20000"/>
              </a:spcBef>
              <a:buFont typeface="Arial" charset="0"/>
              <a:buChar char="•"/>
            </a:pPr>
            <a:r>
              <a:rPr lang="en-GB" sz="2200" dirty="0">
                <a:latin typeface="Calibri" pitchFamily="34" charset="0"/>
              </a:rPr>
              <a:t>Word of </a:t>
            </a:r>
            <a:r>
              <a:rPr lang="en-GB" sz="2200" dirty="0">
                <a:solidFill>
                  <a:srgbClr val="FF0000"/>
                </a:solidFill>
                <a:latin typeface="Calibri" pitchFamily="34" charset="0"/>
              </a:rPr>
              <a:t>warning</a:t>
            </a:r>
            <a:r>
              <a:rPr lang="en-GB" sz="2200" dirty="0">
                <a:latin typeface="Calibri" pitchFamily="34" charset="0"/>
              </a:rPr>
              <a:t> to anyone who finds themselves transported back to the 17th century </a:t>
            </a:r>
          </a:p>
        </p:txBody>
      </p:sp>
      <p:sp>
        <p:nvSpPr>
          <p:cNvPr id="37896" name="Rectangle 8"/>
          <p:cNvSpPr>
            <a:spLocks/>
          </p:cNvSpPr>
          <p:nvPr/>
        </p:nvSpPr>
        <p:spPr bwMode="auto">
          <a:xfrm>
            <a:off x="539750" y="4365625"/>
            <a:ext cx="4752975" cy="1150938"/>
          </a:xfrm>
          <a:prstGeom prst="rect">
            <a:avLst/>
          </a:prstGeom>
          <a:noFill/>
          <a:ln w="9525">
            <a:noFill/>
            <a:miter lim="800000"/>
            <a:headEnd/>
            <a:tailEnd/>
          </a:ln>
        </p:spPr>
        <p:txBody>
          <a:bodyPr/>
          <a:lstStyle/>
          <a:p>
            <a:pPr marL="342900" indent="-342900" algn="just">
              <a:spcBef>
                <a:spcPct val="20000"/>
              </a:spcBef>
              <a:buFont typeface="Arial" charset="0"/>
              <a:buChar char="•"/>
            </a:pPr>
            <a:r>
              <a:rPr lang="en-GB" sz="2200">
                <a:latin typeface="Calibri" pitchFamily="34" charset="0"/>
              </a:rPr>
              <a:t>In 1600 AD Bruno was burned at the stake in Rome as a heretic by the Roman Inquisition!</a:t>
            </a:r>
          </a:p>
        </p:txBody>
      </p:sp>
      <p:pic>
        <p:nvPicPr>
          <p:cNvPr id="37897" name="Picture 9" descr="Burned"/>
          <p:cNvPicPr>
            <a:picLocks noChangeAspect="1" noChangeArrowheads="1"/>
          </p:cNvPicPr>
          <p:nvPr/>
        </p:nvPicPr>
        <p:blipFill>
          <a:blip r:embed="rId3" cstate="print"/>
          <a:srcRect/>
          <a:stretch>
            <a:fillRect/>
          </a:stretch>
        </p:blipFill>
        <p:spPr bwMode="auto">
          <a:xfrm>
            <a:off x="6218458" y="4101649"/>
            <a:ext cx="2621003" cy="2244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20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5">
                                            <p:txEl>
                                              <p:pRg st="0" end="0"/>
                                            </p:txEl>
                                          </p:spTgt>
                                        </p:tgtEl>
                                        <p:attrNameLst>
                                          <p:attrName>style.visibility</p:attrName>
                                        </p:attrNameLst>
                                      </p:cBhvr>
                                      <p:to>
                                        <p:strVal val="visible"/>
                                      </p:to>
                                    </p:set>
                                    <p:animEffect transition="in" filter="fade">
                                      <p:cBhvr>
                                        <p:cTn id="12" dur="2000"/>
                                        <p:tgtEl>
                                          <p:spTgt spid="378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37893"/>
                                        </p:tgtEl>
                                      </p:cBhvr>
                                    </p:animEffect>
                                    <p:set>
                                      <p:cBhvr>
                                        <p:cTn id="17" dur="1" fill="hold">
                                          <p:stCondLst>
                                            <p:cond delay="1999"/>
                                          </p:stCondLst>
                                        </p:cTn>
                                        <p:tgtEl>
                                          <p:spTgt spid="3789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37895">
                                            <p:txEl>
                                              <p:pRg st="0" end="0"/>
                                            </p:txEl>
                                          </p:spTgt>
                                        </p:tgtEl>
                                      </p:cBhvr>
                                    </p:animEffect>
                                    <p:set>
                                      <p:cBhvr>
                                        <p:cTn id="20" dur="1" fill="hold">
                                          <p:stCondLst>
                                            <p:cond delay="1999"/>
                                          </p:stCondLst>
                                        </p:cTn>
                                        <p:tgtEl>
                                          <p:spTgt spid="37895">
                                            <p:txEl>
                                              <p:pRg st="0" end="0"/>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2000"/>
                                        <p:tgtEl>
                                          <p:spTgt spid="37896"/>
                                        </p:tgtEl>
                                      </p:cBhvr>
                                    </p:animEffect>
                                  </p:childTnLst>
                                </p:cTn>
                              </p:par>
                              <p:par>
                                <p:cTn id="24" presetID="10" presetClass="entr" presetSubtype="0" fill="hold" nodeType="withEffect">
                                  <p:stCondLst>
                                    <p:cond delay="0"/>
                                  </p:stCondLst>
                                  <p:childTnLst>
                                    <p:set>
                                      <p:cBhvr>
                                        <p:cTn id="25" dur="1" fill="hold">
                                          <p:stCondLst>
                                            <p:cond delay="0"/>
                                          </p:stCondLst>
                                        </p:cTn>
                                        <p:tgtEl>
                                          <p:spTgt spid="37897"/>
                                        </p:tgtEl>
                                        <p:attrNameLst>
                                          <p:attrName>style.visibility</p:attrName>
                                        </p:attrNameLst>
                                      </p:cBhvr>
                                      <p:to>
                                        <p:strVal val="visible"/>
                                      </p:to>
                                    </p:set>
                                    <p:animEffect transition="in" filter="fade">
                                      <p:cBhvr>
                                        <p:cTn id="26" dur="2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3" grpId="1"/>
      <p:bldP spid="37895" grpId="0" build="allAtOnce"/>
      <p:bldP spid="378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toutbits.jpg"/>
          <p:cNvPicPr>
            <a:picLocks noChangeAspect="1"/>
          </p:cNvPicPr>
          <p:nvPr/>
        </p:nvPicPr>
        <p:blipFill>
          <a:blip r:embed="rId2" cstate="print"/>
          <a:srcRect/>
          <a:stretch>
            <a:fillRect/>
          </a:stretch>
        </p:blipFill>
        <p:spPr bwMode="auto">
          <a:xfrm>
            <a:off x="1000125" y="1143000"/>
            <a:ext cx="7199313" cy="43767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brunometer.jpg"/>
          <p:cNvPicPr>
            <a:picLocks noChangeAspect="1"/>
          </p:cNvPicPr>
          <p:nvPr/>
        </p:nvPicPr>
        <p:blipFill>
          <a:blip r:embed="rId2" cstate="print"/>
          <a:srcRect/>
          <a:stretch>
            <a:fillRect/>
          </a:stretch>
        </p:blipFill>
        <p:spPr bwMode="auto">
          <a:xfrm>
            <a:off x="1871663" y="939800"/>
            <a:ext cx="5400675" cy="4978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members.wri.com/jeffb/vistapro/plutocharond.jpg"/>
          <p:cNvPicPr>
            <a:picLocks noChangeAspect="1" noChangeArrowheads="1"/>
          </p:cNvPicPr>
          <p:nvPr/>
        </p:nvPicPr>
        <p:blipFill>
          <a:blip r:embed="rId2" cstate="print"/>
          <a:srcRect/>
          <a:stretch>
            <a:fillRect/>
          </a:stretch>
        </p:blipFill>
        <p:spPr bwMode="auto">
          <a:xfrm>
            <a:off x="0" y="0"/>
            <a:ext cx="9144000" cy="6891338"/>
          </a:xfrm>
          <a:prstGeom prst="rect">
            <a:avLst/>
          </a:prstGeom>
          <a:noFill/>
          <a:ln w="9525">
            <a:noFill/>
            <a:miter lim="800000"/>
            <a:headEnd/>
            <a:tailEnd/>
          </a:ln>
        </p:spPr>
      </p:pic>
      <p:sp>
        <p:nvSpPr>
          <p:cNvPr id="16389" name="TextBox 3"/>
          <p:cNvSpPr txBox="1">
            <a:spLocks noChangeArrowheads="1"/>
          </p:cNvSpPr>
          <p:nvPr/>
        </p:nvSpPr>
        <p:spPr bwMode="auto">
          <a:xfrm>
            <a:off x="198438" y="3433763"/>
            <a:ext cx="8780462" cy="3431709"/>
          </a:xfrm>
          <a:prstGeom prst="rect">
            <a:avLst/>
          </a:prstGeom>
          <a:solidFill>
            <a:srgbClr val="333333">
              <a:alpha val="59999"/>
            </a:srgbClr>
          </a:solidFill>
          <a:ln w="9525">
            <a:noFill/>
            <a:miter lim="800000"/>
            <a:headEnd/>
            <a:tailEnd/>
          </a:ln>
        </p:spPr>
        <p:txBody>
          <a:bodyPr>
            <a:spAutoFit/>
          </a:bodyPr>
          <a:lstStyle/>
          <a:p>
            <a:pPr algn="just"/>
            <a:endParaRPr lang="en-GB" sz="1000" dirty="0">
              <a:solidFill>
                <a:schemeClr val="bg1"/>
              </a:solidFill>
              <a:latin typeface="Calibri" pitchFamily="34" charset="0"/>
            </a:endParaRPr>
          </a:p>
          <a:p>
            <a:pPr algn="just">
              <a:buFont typeface="Arial" charset="0"/>
              <a:buChar char="•"/>
            </a:pPr>
            <a:r>
              <a:rPr lang="en-GB" sz="1800" dirty="0">
                <a:solidFill>
                  <a:schemeClr val="bg1"/>
                </a:solidFill>
                <a:latin typeface="Calibri" pitchFamily="34" charset="0"/>
              </a:rPr>
              <a:t> </a:t>
            </a:r>
            <a:r>
              <a:rPr lang="en-GB" sz="2200" dirty="0">
                <a:solidFill>
                  <a:schemeClr val="bg1"/>
                </a:solidFill>
                <a:latin typeface="Calibri" pitchFamily="34" charset="0"/>
              </a:rPr>
              <a:t>Brightness of star (3.8x10</a:t>
            </a:r>
            <a:r>
              <a:rPr lang="en-GB" sz="2200" baseline="30000" dirty="0">
                <a:solidFill>
                  <a:schemeClr val="bg1"/>
                </a:solidFill>
                <a:latin typeface="Calibri" pitchFamily="34" charset="0"/>
              </a:rPr>
              <a:t>28</a:t>
            </a:r>
            <a:r>
              <a:rPr lang="en-GB" sz="2200" dirty="0">
                <a:solidFill>
                  <a:schemeClr val="bg1"/>
                </a:solidFill>
                <a:latin typeface="Calibri" pitchFamily="34" charset="0"/>
              </a:rPr>
              <a:t> W)</a:t>
            </a:r>
          </a:p>
          <a:p>
            <a:pPr algn="just"/>
            <a:endParaRPr lang="en-GB" sz="2200" dirty="0">
              <a:solidFill>
                <a:schemeClr val="bg1"/>
              </a:solidFill>
              <a:latin typeface="Calibri" pitchFamily="34" charset="0"/>
            </a:endParaRPr>
          </a:p>
          <a:p>
            <a:pPr algn="just">
              <a:buFont typeface="Arial" charset="0"/>
              <a:buChar char="•"/>
            </a:pPr>
            <a:r>
              <a:rPr lang="en-GB" sz="2200" dirty="0">
                <a:solidFill>
                  <a:schemeClr val="bg1"/>
                </a:solidFill>
                <a:latin typeface="Calibri" pitchFamily="34" charset="0"/>
              </a:rPr>
              <a:t> Distance between planet and star and how this varies with time</a:t>
            </a:r>
          </a:p>
          <a:p>
            <a:pPr algn="just">
              <a:buFont typeface="Arial" charset="0"/>
              <a:buChar char="•"/>
            </a:pPr>
            <a:endParaRPr lang="en-GB" sz="2200" dirty="0">
              <a:solidFill>
                <a:schemeClr val="bg1"/>
              </a:solidFill>
              <a:latin typeface="Calibri" pitchFamily="34" charset="0"/>
            </a:endParaRPr>
          </a:p>
          <a:p>
            <a:pPr algn="just">
              <a:buFont typeface="Arial" charset="0"/>
              <a:buChar char="•"/>
            </a:pPr>
            <a:r>
              <a:rPr lang="en-GB" sz="2200" dirty="0">
                <a:solidFill>
                  <a:schemeClr val="bg1"/>
                </a:solidFill>
                <a:latin typeface="Calibri" pitchFamily="34" charset="0"/>
              </a:rPr>
              <a:t> Whether the planet is spinning or not</a:t>
            </a:r>
          </a:p>
          <a:p>
            <a:pPr algn="just"/>
            <a:endParaRPr lang="en-GB" sz="2200" dirty="0">
              <a:solidFill>
                <a:schemeClr val="bg1"/>
              </a:solidFill>
              <a:latin typeface="Calibri" pitchFamily="34" charset="0"/>
            </a:endParaRPr>
          </a:p>
          <a:p>
            <a:pPr algn="just">
              <a:buFont typeface="Arial" charset="0"/>
              <a:buChar char="•"/>
            </a:pPr>
            <a:r>
              <a:rPr lang="en-GB" sz="2200" dirty="0">
                <a:solidFill>
                  <a:schemeClr val="bg1"/>
                </a:solidFill>
                <a:latin typeface="Calibri" pitchFamily="34" charset="0"/>
              </a:rPr>
              <a:t> The thickness of the atmosphere</a:t>
            </a:r>
          </a:p>
          <a:p>
            <a:pPr algn="just"/>
            <a:endParaRPr lang="en-GB" sz="2200" dirty="0">
              <a:solidFill>
                <a:schemeClr val="bg1"/>
              </a:solidFill>
              <a:latin typeface="Calibri" pitchFamily="34" charset="0"/>
            </a:endParaRPr>
          </a:p>
          <a:p>
            <a:pPr algn="just">
              <a:buFont typeface="Arial" charset="0"/>
              <a:buChar char="•"/>
            </a:pPr>
            <a:r>
              <a:rPr lang="en-GB" sz="2200" dirty="0">
                <a:solidFill>
                  <a:schemeClr val="bg1"/>
                </a:solidFill>
                <a:latin typeface="Calibri" pitchFamily="34" charset="0"/>
              </a:rPr>
              <a:t> The amount of radiation from the star reflected back into space</a:t>
            </a:r>
          </a:p>
          <a:p>
            <a:pPr algn="just">
              <a:buFont typeface="Arial" charset="0"/>
              <a:buChar char="•"/>
            </a:pPr>
            <a:endParaRPr lang="en-GB" sz="900" dirty="0">
              <a:solidFill>
                <a:schemeClr val="bg1"/>
              </a:solidFill>
              <a:latin typeface="Calibri" pitchFamily="34" charset="0"/>
            </a:endParaRPr>
          </a:p>
        </p:txBody>
      </p:sp>
      <p:sp>
        <p:nvSpPr>
          <p:cNvPr id="17411" name="TextBox 3"/>
          <p:cNvSpPr txBox="1">
            <a:spLocks noChangeArrowheads="1"/>
          </p:cNvSpPr>
          <p:nvPr/>
        </p:nvSpPr>
        <p:spPr bwMode="auto">
          <a:xfrm>
            <a:off x="254000" y="1206500"/>
            <a:ext cx="8702675" cy="488950"/>
          </a:xfrm>
          <a:prstGeom prst="rect">
            <a:avLst/>
          </a:prstGeom>
          <a:noFill/>
          <a:ln w="9525">
            <a:noFill/>
            <a:miter lim="800000"/>
            <a:headEnd/>
            <a:tailEnd/>
          </a:ln>
        </p:spPr>
        <p:txBody>
          <a:bodyPr>
            <a:spAutoFit/>
          </a:bodyPr>
          <a:lstStyle/>
          <a:p>
            <a:pPr algn="ctr"/>
            <a:r>
              <a:rPr lang="en-GB" sz="2600">
                <a:solidFill>
                  <a:schemeClr val="bg1"/>
                </a:solidFill>
                <a:latin typeface="Calibri" pitchFamily="34" charset="0"/>
              </a:rPr>
              <a:t>The temperature of rocky planet depends on several factors</a:t>
            </a:r>
          </a:p>
        </p:txBody>
      </p:sp>
      <p:sp>
        <p:nvSpPr>
          <p:cNvPr id="17412" name="TextBox 2"/>
          <p:cNvSpPr txBox="1">
            <a:spLocks noChangeArrowheads="1"/>
          </p:cNvSpPr>
          <p:nvPr/>
        </p:nvSpPr>
        <p:spPr bwMode="auto">
          <a:xfrm>
            <a:off x="7513638" y="6553200"/>
            <a:ext cx="1441450" cy="274638"/>
          </a:xfrm>
          <a:prstGeom prst="rect">
            <a:avLst/>
          </a:prstGeom>
          <a:noFill/>
          <a:ln w="9525">
            <a:noFill/>
            <a:miter lim="800000"/>
            <a:headEnd/>
            <a:tailEnd/>
          </a:ln>
        </p:spPr>
        <p:txBody>
          <a:bodyPr wrap="none">
            <a:spAutoFit/>
          </a:bodyPr>
          <a:lstStyle/>
          <a:p>
            <a:r>
              <a:rPr lang="en-GB" sz="1200">
                <a:solidFill>
                  <a:schemeClr val="bg2"/>
                </a:solidFill>
                <a:latin typeface="Calibri" pitchFamily="34" charset="0"/>
              </a:rPr>
              <a:t>Image by</a:t>
            </a:r>
            <a:r>
              <a:rPr lang="en-GB" sz="1200" i="1">
                <a:solidFill>
                  <a:schemeClr val="bg2"/>
                </a:solidFill>
                <a:latin typeface="Calibri" pitchFamily="34" charset="0"/>
              </a:rPr>
              <a:t> Jeff Bryant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078038" y="493713"/>
            <a:ext cx="5132387" cy="519112"/>
          </a:xfrm>
          <a:prstGeom prst="rect">
            <a:avLst/>
          </a:prstGeom>
          <a:noFill/>
          <a:ln w="9525">
            <a:noFill/>
            <a:miter lim="800000"/>
            <a:headEnd/>
            <a:tailEnd/>
          </a:ln>
        </p:spPr>
        <p:txBody>
          <a:bodyPr wrap="none">
            <a:spAutoFit/>
          </a:bodyPr>
          <a:lstStyle/>
          <a:p>
            <a:r>
              <a:rPr lang="en-GB">
                <a:latin typeface="Calibri" pitchFamily="34" charset="0"/>
              </a:rPr>
              <a:t>How Much Radiation is Reflected?</a:t>
            </a:r>
          </a:p>
        </p:txBody>
      </p:sp>
      <p:pic>
        <p:nvPicPr>
          <p:cNvPr id="18434" name="Picture 2" descr="albedo.jpg"/>
          <p:cNvPicPr>
            <a:picLocks noChangeAspect="1"/>
          </p:cNvPicPr>
          <p:nvPr/>
        </p:nvPicPr>
        <p:blipFill>
          <a:blip r:embed="rId2" cstate="print"/>
          <a:srcRect/>
          <a:stretch>
            <a:fillRect/>
          </a:stretch>
        </p:blipFill>
        <p:spPr bwMode="auto">
          <a:xfrm>
            <a:off x="976313" y="1466850"/>
            <a:ext cx="4127500" cy="4249738"/>
          </a:xfrm>
          <a:prstGeom prst="rect">
            <a:avLst/>
          </a:prstGeom>
          <a:noFill/>
          <a:ln w="9525">
            <a:noFill/>
            <a:miter lim="800000"/>
            <a:headEnd/>
            <a:tailEnd/>
          </a:ln>
        </p:spPr>
      </p:pic>
      <p:sp>
        <p:nvSpPr>
          <p:cNvPr id="18435" name="TextBox 3"/>
          <p:cNvSpPr txBox="1">
            <a:spLocks noChangeArrowheads="1"/>
          </p:cNvSpPr>
          <p:nvPr/>
        </p:nvSpPr>
        <p:spPr bwMode="auto">
          <a:xfrm>
            <a:off x="6119813" y="2362200"/>
            <a:ext cx="2076450" cy="2563813"/>
          </a:xfrm>
          <a:prstGeom prst="rect">
            <a:avLst/>
          </a:prstGeom>
          <a:noFill/>
          <a:ln w="9525">
            <a:noFill/>
            <a:miter lim="800000"/>
            <a:headEnd/>
            <a:tailEnd/>
          </a:ln>
        </p:spPr>
        <p:txBody>
          <a:bodyPr>
            <a:spAutoFit/>
          </a:bodyPr>
          <a:lstStyle/>
          <a:p>
            <a:r>
              <a:rPr lang="en-GB" sz="1800">
                <a:solidFill>
                  <a:srgbClr val="000066"/>
                </a:solidFill>
                <a:latin typeface="Calibri" pitchFamily="34" charset="0"/>
              </a:rPr>
              <a:t>The albedo scale</a:t>
            </a:r>
          </a:p>
          <a:p>
            <a:endParaRPr lang="en-GB" sz="1800">
              <a:solidFill>
                <a:srgbClr val="000066"/>
              </a:solidFill>
              <a:latin typeface="Calibri" pitchFamily="34" charset="0"/>
            </a:endParaRPr>
          </a:p>
          <a:p>
            <a:r>
              <a:rPr lang="en-GB" sz="1800">
                <a:solidFill>
                  <a:srgbClr val="000066"/>
                </a:solidFill>
                <a:latin typeface="Calibri" pitchFamily="34" charset="0"/>
              </a:rPr>
              <a:t>0 = perfect absorber</a:t>
            </a:r>
          </a:p>
          <a:p>
            <a:r>
              <a:rPr lang="en-GB" sz="1800">
                <a:solidFill>
                  <a:srgbClr val="000066"/>
                </a:solidFill>
                <a:latin typeface="Calibri" pitchFamily="34" charset="0"/>
              </a:rPr>
              <a:t>1 = perfect reflector</a:t>
            </a:r>
          </a:p>
          <a:p>
            <a:endParaRPr lang="en-GB" sz="1800">
              <a:solidFill>
                <a:srgbClr val="000066"/>
              </a:solidFill>
              <a:latin typeface="Calibri" pitchFamily="34" charset="0"/>
            </a:endParaRPr>
          </a:p>
          <a:p>
            <a:r>
              <a:rPr lang="en-GB" sz="1800">
                <a:solidFill>
                  <a:srgbClr val="000066"/>
                </a:solidFill>
                <a:latin typeface="Calibri" pitchFamily="34" charset="0"/>
              </a:rPr>
              <a:t>Forests  ~  0.1-0.2</a:t>
            </a:r>
          </a:p>
          <a:p>
            <a:r>
              <a:rPr lang="en-GB" sz="1800">
                <a:solidFill>
                  <a:srgbClr val="000066"/>
                </a:solidFill>
                <a:latin typeface="Calibri" pitchFamily="34" charset="0"/>
              </a:rPr>
              <a:t>Desert   ~  0.3-0.4</a:t>
            </a:r>
          </a:p>
          <a:p>
            <a:r>
              <a:rPr lang="en-GB" sz="1800">
                <a:solidFill>
                  <a:srgbClr val="000066"/>
                </a:solidFill>
                <a:latin typeface="Calibri" pitchFamily="34" charset="0"/>
              </a:rPr>
              <a:t>Clouds   ~  0.6</a:t>
            </a:r>
          </a:p>
          <a:p>
            <a:r>
              <a:rPr lang="en-GB" sz="1800">
                <a:solidFill>
                  <a:srgbClr val="000066"/>
                </a:solidFill>
                <a:latin typeface="Calibri" pitchFamily="34" charset="0"/>
              </a:rPr>
              <a:t>Snow     ~  0.7</a:t>
            </a:r>
          </a:p>
        </p:txBody>
      </p:sp>
      <p:sp>
        <p:nvSpPr>
          <p:cNvPr id="18436" name="TextBox 4"/>
          <p:cNvSpPr txBox="1">
            <a:spLocks noChangeArrowheads="1"/>
          </p:cNvSpPr>
          <p:nvPr/>
        </p:nvSpPr>
        <p:spPr bwMode="auto">
          <a:xfrm>
            <a:off x="217488" y="6235700"/>
            <a:ext cx="2282825" cy="366713"/>
          </a:xfrm>
          <a:prstGeom prst="rect">
            <a:avLst/>
          </a:prstGeom>
          <a:noFill/>
          <a:ln w="9525">
            <a:noFill/>
            <a:miter lim="800000"/>
            <a:headEnd/>
            <a:tailEnd/>
          </a:ln>
        </p:spPr>
        <p:txBody>
          <a:bodyPr wrap="none">
            <a:spAutoFit/>
          </a:bodyPr>
          <a:lstStyle/>
          <a:p>
            <a:r>
              <a:rPr lang="en-GB" sz="1800">
                <a:solidFill>
                  <a:srgbClr val="000066"/>
                </a:solidFill>
                <a:latin typeface="Calibri" pitchFamily="34" charset="0"/>
              </a:rPr>
              <a:t>Is the planet spinning?</a:t>
            </a:r>
          </a:p>
        </p:txBody>
      </p:sp>
      <p:sp>
        <p:nvSpPr>
          <p:cNvPr id="18440" name="Line 8"/>
          <p:cNvSpPr>
            <a:spLocks noChangeShapeType="1"/>
          </p:cNvSpPr>
          <p:nvPr/>
        </p:nvSpPr>
        <p:spPr bwMode="auto">
          <a:xfrm flipV="1">
            <a:off x="795338" y="3678238"/>
            <a:ext cx="819150" cy="2536825"/>
          </a:xfrm>
          <a:prstGeom prst="line">
            <a:avLst/>
          </a:prstGeom>
          <a:noFill/>
          <a:ln w="9525">
            <a:solidFill>
              <a:srgbClr val="333333"/>
            </a:solidFill>
            <a:round/>
            <a:headEnd/>
            <a:tailEnd type="stealth" w="lg" len="lg"/>
          </a:ln>
          <a:effectLst/>
        </p:spPr>
        <p:txBody>
          <a:bodyPr/>
          <a:lstStyle/>
          <a:p>
            <a:endParaRPr lang="en-US"/>
          </a:p>
        </p:txBody>
      </p:sp>
      <p:sp>
        <p:nvSpPr>
          <p:cNvPr id="18441" name="Line 9"/>
          <p:cNvSpPr>
            <a:spLocks noChangeShapeType="1"/>
          </p:cNvSpPr>
          <p:nvPr/>
        </p:nvSpPr>
        <p:spPr bwMode="auto">
          <a:xfrm flipV="1">
            <a:off x="800100" y="2838450"/>
            <a:ext cx="1535113" cy="3370263"/>
          </a:xfrm>
          <a:prstGeom prst="line">
            <a:avLst/>
          </a:prstGeom>
          <a:noFill/>
          <a:ln w="9525">
            <a:solidFill>
              <a:srgbClr val="333333"/>
            </a:solidFill>
            <a:round/>
            <a:headEnd/>
            <a:tailEnd type="stealth" w="lg" len="lg"/>
          </a:ln>
          <a:effectLst/>
        </p:spPr>
        <p:txBody>
          <a:bodyPr/>
          <a:lstStyle/>
          <a:p>
            <a:endParaRPr lang="en-US"/>
          </a:p>
        </p:txBody>
      </p:sp>
      <p:sp>
        <p:nvSpPr>
          <p:cNvPr id="18442" name="Line 10"/>
          <p:cNvSpPr>
            <a:spLocks noChangeShapeType="1"/>
          </p:cNvSpPr>
          <p:nvPr/>
        </p:nvSpPr>
        <p:spPr bwMode="auto">
          <a:xfrm flipH="1">
            <a:off x="3524250" y="2600325"/>
            <a:ext cx="2562225" cy="561975"/>
          </a:xfrm>
          <a:prstGeom prst="line">
            <a:avLst/>
          </a:prstGeom>
          <a:noFill/>
          <a:ln w="9525">
            <a:solidFill>
              <a:schemeClr val="accent1"/>
            </a:solidFill>
            <a:round/>
            <a:headEnd/>
            <a:tailEnd type="triangle" w="med" len="med"/>
          </a:ln>
          <a:effec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atmos.jpg"/>
          <p:cNvPicPr>
            <a:picLocks noChangeAspect="1"/>
          </p:cNvPicPr>
          <p:nvPr/>
        </p:nvPicPr>
        <p:blipFill>
          <a:blip r:embed="rId2" cstate="print"/>
          <a:srcRect/>
          <a:stretch>
            <a:fillRect/>
          </a:stretch>
        </p:blipFill>
        <p:spPr bwMode="auto">
          <a:xfrm>
            <a:off x="207963" y="1295400"/>
            <a:ext cx="5400675" cy="3608388"/>
          </a:xfrm>
          <a:prstGeom prst="rect">
            <a:avLst/>
          </a:prstGeom>
          <a:noFill/>
          <a:ln w="9525">
            <a:noFill/>
            <a:miter lim="800000"/>
            <a:headEnd/>
            <a:tailEnd/>
          </a:ln>
        </p:spPr>
      </p:pic>
      <p:sp>
        <p:nvSpPr>
          <p:cNvPr id="21506" name="TextBox 2"/>
          <p:cNvSpPr txBox="1">
            <a:spLocks noChangeArrowheads="1"/>
          </p:cNvSpPr>
          <p:nvPr/>
        </p:nvSpPr>
        <p:spPr bwMode="auto">
          <a:xfrm>
            <a:off x="261938" y="5681663"/>
            <a:ext cx="4581525" cy="519112"/>
          </a:xfrm>
          <a:prstGeom prst="rect">
            <a:avLst/>
          </a:prstGeom>
          <a:noFill/>
          <a:ln w="9525">
            <a:noFill/>
            <a:miter lim="800000"/>
            <a:headEnd/>
            <a:tailEnd/>
          </a:ln>
        </p:spPr>
        <p:txBody>
          <a:bodyPr wrap="none">
            <a:spAutoFit/>
          </a:bodyPr>
          <a:lstStyle/>
          <a:p>
            <a:r>
              <a:rPr lang="en-GB">
                <a:latin typeface="Calibri" pitchFamily="34" charset="0"/>
              </a:rPr>
              <a:t>How Thick is the Atmosphere?</a:t>
            </a:r>
          </a:p>
        </p:txBody>
      </p:sp>
      <p:sp>
        <p:nvSpPr>
          <p:cNvPr id="21507" name="TextBox 4"/>
          <p:cNvSpPr txBox="1">
            <a:spLocks noChangeArrowheads="1"/>
          </p:cNvSpPr>
          <p:nvPr/>
        </p:nvSpPr>
        <p:spPr bwMode="auto">
          <a:xfrm>
            <a:off x="2776538" y="361950"/>
            <a:ext cx="3590925" cy="519113"/>
          </a:xfrm>
          <a:prstGeom prst="rect">
            <a:avLst/>
          </a:prstGeom>
          <a:noFill/>
          <a:ln w="9525">
            <a:noFill/>
            <a:miter lim="800000"/>
            <a:headEnd/>
            <a:tailEnd/>
          </a:ln>
        </p:spPr>
        <p:txBody>
          <a:bodyPr>
            <a:spAutoFit/>
          </a:bodyPr>
          <a:lstStyle/>
          <a:p>
            <a:pPr algn="ctr"/>
            <a:r>
              <a:rPr lang="en-GB" dirty="0">
                <a:latin typeface="Calibri" pitchFamily="34" charset="0"/>
              </a:rPr>
              <a:t>How Bright is the Star?</a:t>
            </a:r>
          </a:p>
        </p:txBody>
      </p:sp>
      <p:sp>
        <p:nvSpPr>
          <p:cNvPr id="21508" name="TextBox 5"/>
          <p:cNvSpPr txBox="1">
            <a:spLocks noChangeArrowheads="1"/>
          </p:cNvSpPr>
          <p:nvPr/>
        </p:nvSpPr>
        <p:spPr bwMode="auto">
          <a:xfrm>
            <a:off x="5420275" y="5203825"/>
            <a:ext cx="3423479" cy="1465263"/>
          </a:xfrm>
          <a:prstGeom prst="rect">
            <a:avLst/>
          </a:prstGeom>
          <a:noFill/>
          <a:ln w="9525">
            <a:noFill/>
            <a:miter lim="800000"/>
            <a:headEnd/>
            <a:tailEnd/>
          </a:ln>
        </p:spPr>
        <p:txBody>
          <a:bodyPr wrap="square">
            <a:spAutoFit/>
          </a:bodyPr>
          <a:lstStyle/>
          <a:p>
            <a:r>
              <a:rPr lang="en-GB" sz="1800" dirty="0">
                <a:solidFill>
                  <a:srgbClr val="000066"/>
                </a:solidFill>
                <a:latin typeface="Calibri" pitchFamily="34" charset="0"/>
              </a:rPr>
              <a:t>Greenhouse Effect – gives a larger number on the Greenhouse scale</a:t>
            </a:r>
          </a:p>
          <a:p>
            <a:r>
              <a:rPr lang="en-GB" sz="1800" dirty="0">
                <a:solidFill>
                  <a:srgbClr val="000066"/>
                </a:solidFill>
                <a:latin typeface="Calibri" pitchFamily="34" charset="0"/>
              </a:rPr>
              <a:t>symbol = no atmosphere</a:t>
            </a:r>
          </a:p>
          <a:p>
            <a:r>
              <a:rPr lang="en-GB" sz="1800" dirty="0">
                <a:solidFill>
                  <a:srgbClr val="000066"/>
                </a:solidFill>
                <a:latin typeface="Calibri" pitchFamily="34" charset="0"/>
              </a:rPr>
              <a:t>Earth (on this scale)  ~ 2 </a:t>
            </a:r>
          </a:p>
          <a:p>
            <a:r>
              <a:rPr lang="en-GB" sz="1800" dirty="0">
                <a:solidFill>
                  <a:srgbClr val="000066"/>
                </a:solidFill>
                <a:latin typeface="Calibri" pitchFamily="34" charset="0"/>
              </a:rPr>
              <a:t>Venus (on this scale) ~ 100</a:t>
            </a:r>
          </a:p>
        </p:txBody>
      </p:sp>
      <p:sp>
        <p:nvSpPr>
          <p:cNvPr id="21509" name="TextBox 6"/>
          <p:cNvSpPr txBox="1">
            <a:spLocks noChangeArrowheads="1"/>
          </p:cNvSpPr>
          <p:nvPr/>
        </p:nvSpPr>
        <p:spPr bwMode="auto">
          <a:xfrm>
            <a:off x="5932488" y="1663700"/>
            <a:ext cx="2954337" cy="915988"/>
          </a:xfrm>
          <a:prstGeom prst="rect">
            <a:avLst/>
          </a:prstGeom>
          <a:noFill/>
          <a:ln w="9525">
            <a:noFill/>
            <a:miter lim="800000"/>
            <a:headEnd/>
            <a:tailEnd/>
          </a:ln>
        </p:spPr>
        <p:txBody>
          <a:bodyPr>
            <a:spAutoFit/>
          </a:bodyPr>
          <a:lstStyle/>
          <a:p>
            <a:r>
              <a:rPr lang="en-GB" sz="1800">
                <a:solidFill>
                  <a:srgbClr val="000066"/>
                </a:solidFill>
                <a:latin typeface="Calibri" pitchFamily="34" charset="0"/>
              </a:rPr>
              <a:t>1  = luminosity of Sun</a:t>
            </a:r>
          </a:p>
          <a:p>
            <a:r>
              <a:rPr lang="en-GB" sz="1800">
                <a:solidFill>
                  <a:srgbClr val="000066"/>
                </a:solidFill>
                <a:latin typeface="Calibri" pitchFamily="34" charset="0"/>
              </a:rPr>
              <a:t>45 = luminosity of Pollux</a:t>
            </a:r>
          </a:p>
          <a:p>
            <a:r>
              <a:rPr lang="en-GB" sz="1800">
                <a:solidFill>
                  <a:srgbClr val="000066"/>
                </a:solidFill>
                <a:latin typeface="Calibri" pitchFamily="34" charset="0"/>
              </a:rPr>
              <a:t>0.016 = luminosity of GL 229B</a:t>
            </a:r>
          </a:p>
        </p:txBody>
      </p:sp>
      <p:sp>
        <p:nvSpPr>
          <p:cNvPr id="21510" name="Line 8"/>
          <p:cNvSpPr>
            <a:spLocks noChangeShapeType="1"/>
          </p:cNvSpPr>
          <p:nvPr/>
        </p:nvSpPr>
        <p:spPr bwMode="auto">
          <a:xfrm flipH="1" flipV="1">
            <a:off x="3403599" y="3833812"/>
            <a:ext cx="2014561" cy="2116611"/>
          </a:xfrm>
          <a:prstGeom prst="line">
            <a:avLst/>
          </a:prstGeom>
          <a:noFill/>
          <a:ln w="12700">
            <a:solidFill>
              <a:srgbClr val="CC0000"/>
            </a:solidFill>
            <a:round/>
            <a:headEnd/>
            <a:tailEnd type="stealth" w="lg" len="lg"/>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3" name="TextBox 4"/>
          <p:cNvSpPr txBox="1">
            <a:spLocks noChangeArrowheads="1"/>
          </p:cNvSpPr>
          <p:nvPr/>
        </p:nvSpPr>
        <p:spPr bwMode="auto">
          <a:xfrm>
            <a:off x="857250" y="576263"/>
            <a:ext cx="7232650" cy="519112"/>
          </a:xfrm>
          <a:prstGeom prst="rect">
            <a:avLst/>
          </a:prstGeom>
          <a:noFill/>
          <a:ln w="9525">
            <a:noFill/>
            <a:miter lim="800000"/>
            <a:headEnd/>
            <a:tailEnd/>
          </a:ln>
        </p:spPr>
        <p:txBody>
          <a:bodyPr wrap="none">
            <a:spAutoFit/>
          </a:bodyPr>
          <a:lstStyle/>
          <a:p>
            <a:r>
              <a:rPr lang="en-GB" dirty="0">
                <a:latin typeface="Calibri" pitchFamily="34" charset="0"/>
              </a:rPr>
              <a:t>What is the distance from the planet to the star?</a:t>
            </a:r>
          </a:p>
        </p:txBody>
      </p:sp>
      <p:sp>
        <p:nvSpPr>
          <p:cNvPr id="19714" name="TextBox 6"/>
          <p:cNvSpPr txBox="1">
            <a:spLocks noChangeArrowheads="1"/>
          </p:cNvSpPr>
          <p:nvPr/>
        </p:nvSpPr>
        <p:spPr bwMode="auto">
          <a:xfrm>
            <a:off x="5005388" y="2152650"/>
            <a:ext cx="3198812" cy="396875"/>
          </a:xfrm>
          <a:prstGeom prst="rect">
            <a:avLst/>
          </a:prstGeom>
          <a:noFill/>
          <a:ln w="9525">
            <a:noFill/>
            <a:miter lim="800000"/>
            <a:headEnd/>
            <a:tailEnd/>
          </a:ln>
        </p:spPr>
        <p:txBody>
          <a:bodyPr wrap="none">
            <a:spAutoFit/>
          </a:bodyPr>
          <a:lstStyle/>
          <a:p>
            <a:r>
              <a:rPr lang="en-GB" sz="2000">
                <a:solidFill>
                  <a:srgbClr val="000066"/>
                </a:solidFill>
                <a:latin typeface="Calibri" pitchFamily="34" charset="0"/>
              </a:rPr>
              <a:t>1 AU   =  Earth – Sun distance</a:t>
            </a:r>
            <a:endParaRPr lang="en-GB" sz="2000">
              <a:latin typeface="Calibri" pitchFamily="34" charset="0"/>
            </a:endParaRPr>
          </a:p>
        </p:txBody>
      </p:sp>
      <p:pic>
        <p:nvPicPr>
          <p:cNvPr id="19715" name="Picture 8" descr="distance.jpg"/>
          <p:cNvPicPr>
            <a:picLocks noChangeAspect="1"/>
          </p:cNvPicPr>
          <p:nvPr/>
        </p:nvPicPr>
        <p:blipFill>
          <a:blip r:embed="rId3" cstate="print"/>
          <a:srcRect/>
          <a:stretch>
            <a:fillRect/>
          </a:stretch>
        </p:blipFill>
        <p:spPr bwMode="auto">
          <a:xfrm>
            <a:off x="396875" y="1617663"/>
            <a:ext cx="3600450" cy="3352800"/>
          </a:xfrm>
          <a:prstGeom prst="rect">
            <a:avLst/>
          </a:prstGeom>
          <a:noFill/>
          <a:ln w="9525">
            <a:noFill/>
            <a:miter lim="800000"/>
            <a:headEnd/>
            <a:tailEnd/>
          </a:ln>
        </p:spPr>
      </p:pic>
      <p:sp>
        <p:nvSpPr>
          <p:cNvPr id="19716" name="TextBox 9"/>
          <p:cNvSpPr txBox="1">
            <a:spLocks noChangeArrowheads="1"/>
          </p:cNvSpPr>
          <p:nvPr/>
        </p:nvSpPr>
        <p:spPr bwMode="auto">
          <a:xfrm>
            <a:off x="628650" y="5997575"/>
            <a:ext cx="973138" cy="366713"/>
          </a:xfrm>
          <a:prstGeom prst="rect">
            <a:avLst/>
          </a:prstGeom>
          <a:noFill/>
          <a:ln w="9525">
            <a:noFill/>
            <a:miter lim="800000"/>
            <a:headEnd/>
            <a:tailEnd/>
          </a:ln>
        </p:spPr>
        <p:txBody>
          <a:bodyPr wrap="none">
            <a:spAutoFit/>
          </a:bodyPr>
          <a:lstStyle/>
          <a:p>
            <a:r>
              <a:rPr lang="en-GB" sz="1800">
                <a:latin typeface="Calibri" pitchFamily="34" charset="0"/>
              </a:rPr>
              <a:t>Mercury</a:t>
            </a:r>
            <a:endParaRPr lang="en-US" sz="1800">
              <a:latin typeface="Calibri" pitchFamily="34" charset="0"/>
            </a:endParaRPr>
          </a:p>
        </p:txBody>
      </p:sp>
      <p:sp>
        <p:nvSpPr>
          <p:cNvPr id="19717" name="Line 7"/>
          <p:cNvSpPr>
            <a:spLocks noChangeShapeType="1"/>
          </p:cNvSpPr>
          <p:nvPr/>
        </p:nvSpPr>
        <p:spPr bwMode="auto">
          <a:xfrm flipV="1">
            <a:off x="1101725" y="4530725"/>
            <a:ext cx="1276350" cy="1541463"/>
          </a:xfrm>
          <a:prstGeom prst="line">
            <a:avLst/>
          </a:prstGeom>
          <a:noFill/>
          <a:ln w="12700">
            <a:solidFill>
              <a:srgbClr val="CC0000"/>
            </a:solidFill>
            <a:round/>
            <a:headEnd/>
            <a:tailEnd type="stealth" w="lg" len="lg"/>
          </a:ln>
        </p:spPr>
        <p:txBody>
          <a:bodyPr/>
          <a:lstStyle/>
          <a:p>
            <a:endParaRPr lang="en-US"/>
          </a:p>
        </p:txBody>
      </p:sp>
      <p:graphicFrame>
        <p:nvGraphicFramePr>
          <p:cNvPr id="19736" name="Group 280"/>
          <p:cNvGraphicFramePr>
            <a:graphicFrameLocks noGrp="1"/>
          </p:cNvGraphicFramePr>
          <p:nvPr/>
        </p:nvGraphicFramePr>
        <p:xfrm>
          <a:off x="4989513" y="3268663"/>
          <a:ext cx="3228975" cy="3055620"/>
        </p:xfrm>
        <a:graphic>
          <a:graphicData uri="http://schemas.openxmlformats.org/drawingml/2006/table">
            <a:tbl>
              <a:tblPr/>
              <a:tblGrid>
                <a:gridCol w="906462">
                  <a:extLst>
                    <a:ext uri="{9D8B030D-6E8A-4147-A177-3AD203B41FA5}">
                      <a16:colId xmlns:a16="http://schemas.microsoft.com/office/drawing/2014/main" val="20000"/>
                    </a:ext>
                  </a:extLst>
                </a:gridCol>
                <a:gridCol w="1454150">
                  <a:extLst>
                    <a:ext uri="{9D8B030D-6E8A-4147-A177-3AD203B41FA5}">
                      <a16:colId xmlns:a16="http://schemas.microsoft.com/office/drawing/2014/main" val="20001"/>
                    </a:ext>
                  </a:extLst>
                </a:gridCol>
                <a:gridCol w="868363">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Planet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Distance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Mercury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0.387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sym typeface="WP IconicSymbolsA"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50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Venus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0.723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sym typeface="WP IconicSymbolsA"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50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Mars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1.524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sym typeface="WP IconicSymbolsA"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492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Jupiter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5.203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50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Saturn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9.539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50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Uranus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19.191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1492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Neptune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30.061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150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Pluto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a:ln>
                            <a:noFill/>
                          </a:ln>
                          <a:solidFill>
                            <a:schemeClr val="tx1"/>
                          </a:solidFill>
                          <a:effectLst/>
                          <a:latin typeface="Calibri" pitchFamily="34" charset="0"/>
                        </a:rPr>
                        <a:t>39.529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6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9712" name="Object 256"/>
          <p:cNvGraphicFramePr>
            <a:graphicFrameLocks noChangeAspect="1"/>
          </p:cNvGraphicFramePr>
          <p:nvPr/>
        </p:nvGraphicFramePr>
        <p:xfrm>
          <a:off x="3441700" y="2781300"/>
          <a:ext cx="914400" cy="198438"/>
        </p:xfrm>
        <a:graphic>
          <a:graphicData uri="http://schemas.openxmlformats.org/presentationml/2006/ole">
            <mc:AlternateContent xmlns:mc="http://schemas.openxmlformats.org/markup-compatibility/2006">
              <mc:Choice xmlns:v="urn:schemas-microsoft-com:vml" Requires="v">
                <p:oleObj spid="_x0000_s19714" name="Equation" r:id="rId4" imgW="914400" imgH="198720" progId="Equation.DSMT4">
                  <p:embed/>
                </p:oleObj>
              </mc:Choice>
              <mc:Fallback>
                <p:oleObj name="Equation" r:id="rId4" imgW="914400" imgH="198720" progId="Equation.DSMT4">
                  <p:embed/>
                  <p:pic>
                    <p:nvPicPr>
                      <p:cNvPr id="0" name="Picture 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700" y="27813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753" name="Group 277"/>
          <p:cNvGrpSpPr>
            <a:grpSpLocks/>
          </p:cNvGrpSpPr>
          <p:nvPr/>
        </p:nvGrpSpPr>
        <p:grpSpPr bwMode="auto">
          <a:xfrm>
            <a:off x="7678738" y="3687763"/>
            <a:ext cx="239712" cy="2581275"/>
            <a:chOff x="4907" y="2323"/>
            <a:chExt cx="151" cy="1626"/>
          </a:xfrm>
        </p:grpSpPr>
        <p:pic>
          <p:nvPicPr>
            <p:cNvPr id="19754" name="Picture 260" descr="Jupiter">
              <a:hlinkClick r:id="rId6" tooltip="Jupiter"/>
            </p:cNvPr>
            <p:cNvPicPr>
              <a:picLocks noChangeAspect="1" noChangeArrowheads="1"/>
            </p:cNvPicPr>
            <p:nvPr/>
          </p:nvPicPr>
          <p:blipFill>
            <a:blip r:embed="rId7" cstate="print"/>
            <a:srcRect/>
            <a:stretch>
              <a:fillRect/>
            </a:stretch>
          </p:blipFill>
          <p:spPr bwMode="auto">
            <a:xfrm>
              <a:off x="4908" y="2968"/>
              <a:ext cx="150" cy="150"/>
            </a:xfrm>
            <a:prstGeom prst="rect">
              <a:avLst/>
            </a:prstGeom>
            <a:noFill/>
            <a:ln w="9525">
              <a:noFill/>
              <a:miter lim="800000"/>
              <a:headEnd/>
              <a:tailEnd/>
            </a:ln>
          </p:spPr>
        </p:pic>
        <p:pic>
          <p:nvPicPr>
            <p:cNvPr id="19755" name="Picture 262" descr="Saturn">
              <a:hlinkClick r:id="rId8" tooltip="Saturn"/>
            </p:cNvPr>
            <p:cNvPicPr>
              <a:picLocks noChangeAspect="1" noChangeArrowheads="1"/>
            </p:cNvPicPr>
            <p:nvPr/>
          </p:nvPicPr>
          <p:blipFill>
            <a:blip r:embed="rId9" cstate="print"/>
            <a:srcRect/>
            <a:stretch>
              <a:fillRect/>
            </a:stretch>
          </p:blipFill>
          <p:spPr bwMode="auto">
            <a:xfrm>
              <a:off x="4908" y="3178"/>
              <a:ext cx="150" cy="150"/>
            </a:xfrm>
            <a:prstGeom prst="rect">
              <a:avLst/>
            </a:prstGeom>
            <a:noFill/>
            <a:ln w="9525">
              <a:noFill/>
              <a:miter lim="800000"/>
              <a:headEnd/>
              <a:tailEnd/>
            </a:ln>
          </p:spPr>
        </p:pic>
        <p:pic>
          <p:nvPicPr>
            <p:cNvPr id="19756" name="Picture 264" descr="Uranus">
              <a:hlinkClick r:id="rId10" tooltip="Uranus"/>
            </p:cNvPr>
            <p:cNvPicPr>
              <a:picLocks noChangeAspect="1" noChangeArrowheads="1"/>
            </p:cNvPicPr>
            <p:nvPr/>
          </p:nvPicPr>
          <p:blipFill>
            <a:blip r:embed="rId11" cstate="print"/>
            <a:srcRect/>
            <a:stretch>
              <a:fillRect/>
            </a:stretch>
          </p:blipFill>
          <p:spPr bwMode="auto">
            <a:xfrm>
              <a:off x="4908" y="3386"/>
              <a:ext cx="150" cy="150"/>
            </a:xfrm>
            <a:prstGeom prst="rect">
              <a:avLst/>
            </a:prstGeom>
            <a:noFill/>
            <a:ln w="9525">
              <a:noFill/>
              <a:miter lim="800000"/>
              <a:headEnd/>
              <a:tailEnd/>
            </a:ln>
          </p:spPr>
        </p:pic>
        <p:pic>
          <p:nvPicPr>
            <p:cNvPr id="19757" name="Picture 266" descr="Neptune">
              <a:hlinkClick r:id="rId12" tooltip="Neptune"/>
            </p:cNvPr>
            <p:cNvPicPr>
              <a:picLocks noChangeAspect="1" noChangeArrowheads="1"/>
            </p:cNvPicPr>
            <p:nvPr/>
          </p:nvPicPr>
          <p:blipFill>
            <a:blip r:embed="rId13" cstate="print"/>
            <a:srcRect/>
            <a:stretch>
              <a:fillRect/>
            </a:stretch>
          </p:blipFill>
          <p:spPr bwMode="auto">
            <a:xfrm>
              <a:off x="4908" y="3597"/>
              <a:ext cx="150" cy="150"/>
            </a:xfrm>
            <a:prstGeom prst="rect">
              <a:avLst/>
            </a:prstGeom>
            <a:noFill/>
            <a:ln w="9525">
              <a:noFill/>
              <a:miter lim="800000"/>
              <a:headEnd/>
              <a:tailEnd/>
            </a:ln>
          </p:spPr>
        </p:pic>
        <p:pic>
          <p:nvPicPr>
            <p:cNvPr id="19758" name="Picture 270" descr="Pluto">
              <a:hlinkClick r:id="rId14" tooltip="Pluto"/>
            </p:cNvPr>
            <p:cNvPicPr>
              <a:picLocks noChangeAspect="1" noChangeArrowheads="1"/>
            </p:cNvPicPr>
            <p:nvPr/>
          </p:nvPicPr>
          <p:blipFill>
            <a:blip r:embed="rId15" cstate="print"/>
            <a:srcRect/>
            <a:stretch>
              <a:fillRect/>
            </a:stretch>
          </p:blipFill>
          <p:spPr bwMode="auto">
            <a:xfrm>
              <a:off x="4908" y="3799"/>
              <a:ext cx="150" cy="150"/>
            </a:xfrm>
            <a:prstGeom prst="rect">
              <a:avLst/>
            </a:prstGeom>
            <a:noFill/>
            <a:ln w="9525">
              <a:noFill/>
              <a:miter lim="800000"/>
              <a:headEnd/>
              <a:tailEnd/>
            </a:ln>
          </p:spPr>
        </p:pic>
        <p:pic>
          <p:nvPicPr>
            <p:cNvPr id="19759" name="Picture 272" descr="Mars">
              <a:hlinkClick r:id="rId16" tooltip="Mars"/>
            </p:cNvPr>
            <p:cNvPicPr>
              <a:picLocks noChangeAspect="1" noChangeArrowheads="1"/>
            </p:cNvPicPr>
            <p:nvPr/>
          </p:nvPicPr>
          <p:blipFill>
            <a:blip r:embed="rId17" cstate="print"/>
            <a:srcRect/>
            <a:stretch>
              <a:fillRect/>
            </a:stretch>
          </p:blipFill>
          <p:spPr bwMode="auto">
            <a:xfrm>
              <a:off x="4907" y="2744"/>
              <a:ext cx="150" cy="150"/>
            </a:xfrm>
            <a:prstGeom prst="rect">
              <a:avLst/>
            </a:prstGeom>
            <a:noFill/>
            <a:ln w="9525">
              <a:noFill/>
              <a:miter lim="800000"/>
              <a:headEnd/>
              <a:tailEnd/>
            </a:ln>
          </p:spPr>
        </p:pic>
        <p:pic>
          <p:nvPicPr>
            <p:cNvPr id="19760" name="Picture 274" descr="Venus">
              <a:hlinkClick r:id="rId18" tooltip="Venus"/>
            </p:cNvPr>
            <p:cNvPicPr>
              <a:picLocks noChangeAspect="1" noChangeArrowheads="1"/>
            </p:cNvPicPr>
            <p:nvPr/>
          </p:nvPicPr>
          <p:blipFill>
            <a:blip r:embed="rId19" cstate="print"/>
            <a:srcRect/>
            <a:stretch>
              <a:fillRect/>
            </a:stretch>
          </p:blipFill>
          <p:spPr bwMode="auto">
            <a:xfrm>
              <a:off x="4908" y="2553"/>
              <a:ext cx="150" cy="150"/>
            </a:xfrm>
            <a:prstGeom prst="rect">
              <a:avLst/>
            </a:prstGeom>
            <a:noFill/>
            <a:ln w="9525">
              <a:noFill/>
              <a:miter lim="800000"/>
              <a:headEnd/>
              <a:tailEnd/>
            </a:ln>
          </p:spPr>
        </p:pic>
        <p:pic>
          <p:nvPicPr>
            <p:cNvPr id="19761" name="Picture 276" descr="Mercury">
              <a:hlinkClick r:id="rId20" tooltip="Mercury"/>
            </p:cNvPr>
            <p:cNvPicPr>
              <a:picLocks noChangeAspect="1" noChangeArrowheads="1"/>
            </p:cNvPicPr>
            <p:nvPr/>
          </p:nvPicPr>
          <p:blipFill>
            <a:blip r:embed="rId21" cstate="print"/>
            <a:srcRect/>
            <a:stretch>
              <a:fillRect/>
            </a:stretch>
          </p:blipFill>
          <p:spPr bwMode="auto">
            <a:xfrm>
              <a:off x="4908" y="2323"/>
              <a:ext cx="150" cy="150"/>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ymbols.jpg"/>
          <p:cNvPicPr>
            <a:picLocks noChangeAspect="1"/>
          </p:cNvPicPr>
          <p:nvPr/>
        </p:nvPicPr>
        <p:blipFill>
          <a:blip r:embed="rId2" cstate="print"/>
          <a:srcRect/>
          <a:stretch>
            <a:fillRect/>
          </a:stretch>
        </p:blipFill>
        <p:spPr bwMode="auto">
          <a:xfrm>
            <a:off x="642938" y="0"/>
            <a:ext cx="3422650" cy="6858000"/>
          </a:xfrm>
          <a:prstGeom prst="rect">
            <a:avLst/>
          </a:prstGeom>
          <a:noFill/>
          <a:ln w="9525">
            <a:noFill/>
            <a:miter lim="800000"/>
            <a:headEnd/>
            <a:tailEnd/>
          </a:ln>
        </p:spPr>
      </p:pic>
      <p:cxnSp>
        <p:nvCxnSpPr>
          <p:cNvPr id="22530" name="Straight Arrow Connector 4"/>
          <p:cNvCxnSpPr>
            <a:cxnSpLocks noChangeShapeType="1"/>
            <a:stCxn id="22531" idx="1"/>
          </p:cNvCxnSpPr>
          <p:nvPr/>
        </p:nvCxnSpPr>
        <p:spPr bwMode="auto">
          <a:xfrm rot="10800000" flipV="1">
            <a:off x="1214441" y="354257"/>
            <a:ext cx="3285270" cy="74368"/>
          </a:xfrm>
          <a:prstGeom prst="straightConnector1">
            <a:avLst/>
          </a:prstGeom>
          <a:noFill/>
          <a:ln w="9525" algn="ctr">
            <a:solidFill>
              <a:schemeClr val="tx2">
                <a:lumMod val="50000"/>
              </a:schemeClr>
            </a:solidFill>
            <a:round/>
            <a:headEnd/>
            <a:tailEnd type="stealth" w="sm" len="lg"/>
          </a:ln>
        </p:spPr>
      </p:cxnSp>
      <p:sp>
        <p:nvSpPr>
          <p:cNvPr id="22531" name="TextBox 6"/>
          <p:cNvSpPr txBox="1">
            <a:spLocks noChangeArrowheads="1"/>
          </p:cNvSpPr>
          <p:nvPr/>
        </p:nvSpPr>
        <p:spPr bwMode="auto">
          <a:xfrm>
            <a:off x="4499711" y="169313"/>
            <a:ext cx="3475037" cy="369888"/>
          </a:xfrm>
          <a:prstGeom prst="rect">
            <a:avLst/>
          </a:prstGeom>
          <a:noFill/>
          <a:ln w="9525">
            <a:noFill/>
            <a:miter lim="800000"/>
            <a:headEnd/>
            <a:tailEnd/>
          </a:ln>
        </p:spPr>
        <p:txBody>
          <a:bodyPr wrap="none">
            <a:spAutoFit/>
          </a:bodyPr>
          <a:lstStyle/>
          <a:p>
            <a:r>
              <a:rPr lang="en-GB" sz="1800" dirty="0">
                <a:latin typeface="Calibri" pitchFamily="34" charset="0"/>
              </a:rPr>
              <a:t>Mean surface temperature of Mars</a:t>
            </a:r>
            <a:endParaRPr lang="en-US" sz="1800" dirty="0">
              <a:latin typeface="Calibri" pitchFamily="34" charset="0"/>
            </a:endParaRPr>
          </a:p>
        </p:txBody>
      </p:sp>
      <p:cxnSp>
        <p:nvCxnSpPr>
          <p:cNvPr id="9" name="Straight Arrow Connector 8"/>
          <p:cNvCxnSpPr>
            <a:stCxn id="22533" idx="1"/>
          </p:cNvCxnSpPr>
          <p:nvPr/>
        </p:nvCxnSpPr>
        <p:spPr>
          <a:xfrm rot="10800000" flipV="1">
            <a:off x="1733267" y="1226787"/>
            <a:ext cx="2767297" cy="451887"/>
          </a:xfrm>
          <a:prstGeom prst="straightConnector1">
            <a:avLst/>
          </a:prstGeom>
          <a:ln>
            <a:solidFill>
              <a:schemeClr val="tx2">
                <a:lumMod val="50000"/>
              </a:schemeClr>
            </a:solidFill>
            <a:tailEnd type="stealth" w="sm" len="lg"/>
          </a:ln>
        </p:spPr>
        <p:style>
          <a:lnRef idx="1">
            <a:schemeClr val="accent1"/>
          </a:lnRef>
          <a:fillRef idx="0">
            <a:schemeClr val="accent1"/>
          </a:fillRef>
          <a:effectRef idx="0">
            <a:schemeClr val="accent1"/>
          </a:effectRef>
          <a:fontRef idx="minor">
            <a:schemeClr val="tx1"/>
          </a:fontRef>
        </p:style>
      </p:cxnSp>
      <p:sp>
        <p:nvSpPr>
          <p:cNvPr id="22533" name="TextBox 9"/>
          <p:cNvSpPr txBox="1">
            <a:spLocks noChangeArrowheads="1"/>
          </p:cNvSpPr>
          <p:nvPr/>
        </p:nvSpPr>
        <p:spPr bwMode="auto">
          <a:xfrm>
            <a:off x="4500563" y="903731"/>
            <a:ext cx="4479664" cy="646113"/>
          </a:xfrm>
          <a:prstGeom prst="rect">
            <a:avLst/>
          </a:prstGeom>
          <a:noFill/>
          <a:ln w="9525">
            <a:noFill/>
            <a:miter lim="800000"/>
            <a:headEnd/>
            <a:tailEnd/>
          </a:ln>
        </p:spPr>
        <p:txBody>
          <a:bodyPr wrap="square">
            <a:spAutoFit/>
          </a:bodyPr>
          <a:lstStyle/>
          <a:p>
            <a:r>
              <a:rPr lang="en-GB" sz="1800" dirty="0">
                <a:latin typeface="Calibri" pitchFamily="34" charset="0"/>
              </a:rPr>
              <a:t>Liquid water for temperatures between the broken green lines</a:t>
            </a:r>
            <a:endParaRPr lang="en-US" sz="1800" dirty="0">
              <a:latin typeface="Calibri" pitchFamily="34" charset="0"/>
            </a:endParaRPr>
          </a:p>
        </p:txBody>
      </p:sp>
      <p:cxnSp>
        <p:nvCxnSpPr>
          <p:cNvPr id="13" name="Straight Arrow Connector 12"/>
          <p:cNvCxnSpPr>
            <a:stCxn id="22535" idx="1"/>
          </p:cNvCxnSpPr>
          <p:nvPr/>
        </p:nvCxnSpPr>
        <p:spPr>
          <a:xfrm rot="10800000" flipV="1">
            <a:off x="3029803" y="5525817"/>
            <a:ext cx="1534946" cy="1525"/>
          </a:xfrm>
          <a:prstGeom prst="straightConnector1">
            <a:avLst/>
          </a:prstGeom>
          <a:ln>
            <a:solidFill>
              <a:schemeClr val="tx2">
                <a:lumMod val="50000"/>
              </a:schemeClr>
            </a:solidFill>
            <a:tailEnd type="stealth" w="sm" len="lg"/>
          </a:ln>
        </p:spPr>
        <p:style>
          <a:lnRef idx="1">
            <a:schemeClr val="accent1"/>
          </a:lnRef>
          <a:fillRef idx="0">
            <a:schemeClr val="accent1"/>
          </a:fillRef>
          <a:effectRef idx="0">
            <a:schemeClr val="accent1"/>
          </a:effectRef>
          <a:fontRef idx="minor">
            <a:schemeClr val="tx1"/>
          </a:fontRef>
        </p:style>
      </p:cxnSp>
      <p:sp>
        <p:nvSpPr>
          <p:cNvPr id="22535" name="TextBox 13"/>
          <p:cNvSpPr txBox="1">
            <a:spLocks noChangeArrowheads="1"/>
          </p:cNvSpPr>
          <p:nvPr/>
        </p:nvSpPr>
        <p:spPr bwMode="auto">
          <a:xfrm>
            <a:off x="4564749" y="5342462"/>
            <a:ext cx="3200400" cy="366712"/>
          </a:xfrm>
          <a:prstGeom prst="rect">
            <a:avLst/>
          </a:prstGeom>
          <a:noFill/>
          <a:ln w="9525">
            <a:noFill/>
            <a:miter lim="800000"/>
            <a:headEnd/>
            <a:tailEnd/>
          </a:ln>
        </p:spPr>
        <p:txBody>
          <a:bodyPr>
            <a:spAutoFit/>
          </a:bodyPr>
          <a:lstStyle/>
          <a:p>
            <a:r>
              <a:rPr lang="en-GB" sz="1800" dirty="0">
                <a:latin typeface="Calibri" pitchFamily="34" charset="0"/>
              </a:rPr>
              <a:t>Melting point of Aluminium (Al)</a:t>
            </a:r>
            <a:endParaRPr lang="en-US" sz="1800" dirty="0">
              <a:latin typeface="Calibri" pitchFamily="34" charset="0"/>
            </a:endParaRPr>
          </a:p>
        </p:txBody>
      </p:sp>
      <p:cxnSp>
        <p:nvCxnSpPr>
          <p:cNvPr id="22536" name="Straight Arrow Connector 15"/>
          <p:cNvCxnSpPr>
            <a:cxnSpLocks noChangeShapeType="1"/>
            <a:stCxn id="22537" idx="1"/>
          </p:cNvCxnSpPr>
          <p:nvPr/>
        </p:nvCxnSpPr>
        <p:spPr bwMode="auto">
          <a:xfrm rot="10800000">
            <a:off x="3930556" y="3794079"/>
            <a:ext cx="545911" cy="11713"/>
          </a:xfrm>
          <a:prstGeom prst="straightConnector1">
            <a:avLst/>
          </a:prstGeom>
          <a:noFill/>
          <a:ln w="9525" algn="ctr">
            <a:solidFill>
              <a:schemeClr val="tx2">
                <a:lumMod val="50000"/>
              </a:schemeClr>
            </a:solidFill>
            <a:round/>
            <a:headEnd/>
            <a:tailEnd type="stealth" w="sm" len="lg"/>
          </a:ln>
        </p:spPr>
      </p:cxnSp>
      <p:sp>
        <p:nvSpPr>
          <p:cNvPr id="22537" name="TextBox 16"/>
          <p:cNvSpPr txBox="1">
            <a:spLocks noChangeArrowheads="1"/>
          </p:cNvSpPr>
          <p:nvPr/>
        </p:nvSpPr>
        <p:spPr bwMode="auto">
          <a:xfrm>
            <a:off x="4476466" y="3622434"/>
            <a:ext cx="2844776" cy="366713"/>
          </a:xfrm>
          <a:prstGeom prst="rect">
            <a:avLst/>
          </a:prstGeom>
          <a:noFill/>
          <a:ln w="9525">
            <a:noFill/>
            <a:miter lim="800000"/>
            <a:headEnd/>
            <a:tailEnd/>
          </a:ln>
        </p:spPr>
        <p:txBody>
          <a:bodyPr wrap="square">
            <a:spAutoFit/>
          </a:bodyPr>
          <a:lstStyle/>
          <a:p>
            <a:r>
              <a:rPr lang="en-GB" sz="1800" dirty="0">
                <a:latin typeface="Calibri" pitchFamily="34" charset="0"/>
              </a:rPr>
              <a:t>Melting point of Lead (</a:t>
            </a:r>
            <a:r>
              <a:rPr lang="en-GB" sz="1800" dirty="0" err="1">
                <a:latin typeface="Calibri" pitchFamily="34" charset="0"/>
              </a:rPr>
              <a:t>Pb</a:t>
            </a:r>
            <a:r>
              <a:rPr lang="en-GB" sz="1800" dirty="0">
                <a:latin typeface="Calibri" pitchFamily="34" charset="0"/>
              </a:rPr>
              <a:t>)</a:t>
            </a:r>
            <a:endParaRPr lang="en-US" sz="1800" dirty="0">
              <a:latin typeface="Calibri" pitchFamily="34" charset="0"/>
            </a:endParaRPr>
          </a:p>
        </p:txBody>
      </p:sp>
      <p:cxnSp>
        <p:nvCxnSpPr>
          <p:cNvPr id="19" name="Straight Arrow Connector 18"/>
          <p:cNvCxnSpPr>
            <a:stCxn id="22539" idx="1"/>
          </p:cNvCxnSpPr>
          <p:nvPr/>
        </p:nvCxnSpPr>
        <p:spPr>
          <a:xfrm rot="10800000" flipV="1">
            <a:off x="3643952" y="4707888"/>
            <a:ext cx="846162" cy="589"/>
          </a:xfrm>
          <a:prstGeom prst="straightConnector1">
            <a:avLst/>
          </a:prstGeom>
          <a:ln>
            <a:solidFill>
              <a:schemeClr val="tx2">
                <a:lumMod val="50000"/>
              </a:schemeClr>
            </a:solidFill>
            <a:tailEnd type="stealth" w="sm" len="lg"/>
          </a:ln>
        </p:spPr>
        <p:style>
          <a:lnRef idx="1">
            <a:schemeClr val="accent1"/>
          </a:lnRef>
          <a:fillRef idx="0">
            <a:schemeClr val="accent1"/>
          </a:fillRef>
          <a:effectRef idx="0">
            <a:schemeClr val="accent1"/>
          </a:effectRef>
          <a:fontRef idx="minor">
            <a:schemeClr val="tx1"/>
          </a:fontRef>
        </p:style>
      </p:cxnSp>
      <p:sp>
        <p:nvSpPr>
          <p:cNvPr id="22539" name="TextBox 19"/>
          <p:cNvSpPr txBox="1">
            <a:spLocks noChangeArrowheads="1"/>
          </p:cNvSpPr>
          <p:nvPr/>
        </p:nvSpPr>
        <p:spPr bwMode="auto">
          <a:xfrm>
            <a:off x="4490114" y="4522945"/>
            <a:ext cx="3672217" cy="369888"/>
          </a:xfrm>
          <a:prstGeom prst="rect">
            <a:avLst/>
          </a:prstGeom>
          <a:noFill/>
          <a:ln w="9525">
            <a:noFill/>
            <a:miter lim="800000"/>
            <a:headEnd/>
            <a:tailEnd/>
          </a:ln>
        </p:spPr>
        <p:txBody>
          <a:bodyPr wrap="square">
            <a:spAutoFit/>
          </a:bodyPr>
          <a:lstStyle/>
          <a:p>
            <a:r>
              <a:rPr lang="en-GB" sz="1800" dirty="0">
                <a:latin typeface="Calibri" pitchFamily="34" charset="0"/>
              </a:rPr>
              <a:t>Mean surface temperature of Venus</a:t>
            </a:r>
            <a:endParaRPr lang="en-US" sz="1800" dirty="0">
              <a:latin typeface="Calibri" pitchFamily="34" charset="0"/>
            </a:endParaRPr>
          </a:p>
        </p:txBody>
      </p:sp>
      <p:cxnSp>
        <p:nvCxnSpPr>
          <p:cNvPr id="22540" name="Straight Arrow Connector 21"/>
          <p:cNvCxnSpPr>
            <a:cxnSpLocks noChangeShapeType="1"/>
            <a:stCxn id="22541" idx="1"/>
          </p:cNvCxnSpPr>
          <p:nvPr/>
        </p:nvCxnSpPr>
        <p:spPr bwMode="auto">
          <a:xfrm rot="10800000" flipV="1">
            <a:off x="2906974" y="2196529"/>
            <a:ext cx="1569493" cy="369250"/>
          </a:xfrm>
          <a:prstGeom prst="straightConnector1">
            <a:avLst/>
          </a:prstGeom>
          <a:noFill/>
          <a:ln w="9525" algn="ctr">
            <a:solidFill>
              <a:schemeClr val="tx2">
                <a:lumMod val="50000"/>
              </a:schemeClr>
            </a:solidFill>
            <a:round/>
            <a:headEnd/>
            <a:tailEnd type="stealth" w="sm" len="lg"/>
          </a:ln>
        </p:spPr>
      </p:cxnSp>
      <p:sp>
        <p:nvSpPr>
          <p:cNvPr id="22541" name="TextBox 22"/>
          <p:cNvSpPr txBox="1">
            <a:spLocks noChangeArrowheads="1"/>
          </p:cNvSpPr>
          <p:nvPr/>
        </p:nvSpPr>
        <p:spPr bwMode="auto">
          <a:xfrm>
            <a:off x="4476466" y="1873363"/>
            <a:ext cx="4626590" cy="646331"/>
          </a:xfrm>
          <a:prstGeom prst="rect">
            <a:avLst/>
          </a:prstGeom>
          <a:noFill/>
          <a:ln w="9525">
            <a:noFill/>
            <a:miter lim="800000"/>
            <a:headEnd/>
            <a:tailEnd/>
          </a:ln>
        </p:spPr>
        <p:txBody>
          <a:bodyPr wrap="square">
            <a:spAutoFit/>
          </a:bodyPr>
          <a:lstStyle/>
          <a:p>
            <a:r>
              <a:rPr lang="en-GB" sz="1800" dirty="0">
                <a:latin typeface="Calibri" pitchFamily="34" charset="0"/>
              </a:rPr>
              <a:t>Aphelion for planet with same eccentricity as Pluto</a:t>
            </a:r>
            <a:endParaRPr lang="en-US" sz="1800" dirty="0">
              <a:latin typeface="Calibri" pitchFamily="34" charset="0"/>
            </a:endParaRPr>
          </a:p>
        </p:txBody>
      </p:sp>
      <p:cxnSp>
        <p:nvCxnSpPr>
          <p:cNvPr id="27" name="Straight Arrow Connector 26"/>
          <p:cNvCxnSpPr>
            <a:stCxn id="22543" idx="1"/>
          </p:cNvCxnSpPr>
          <p:nvPr/>
        </p:nvCxnSpPr>
        <p:spPr>
          <a:xfrm rot="10800000" flipV="1">
            <a:off x="1555845" y="3107399"/>
            <a:ext cx="2934268" cy="372779"/>
          </a:xfrm>
          <a:prstGeom prst="straightConnector1">
            <a:avLst/>
          </a:prstGeom>
          <a:ln>
            <a:solidFill>
              <a:schemeClr val="tx2">
                <a:lumMod val="50000"/>
              </a:schemeClr>
            </a:solidFill>
            <a:tailEnd type="stealth" w="sm" len="lg"/>
          </a:ln>
        </p:spPr>
        <p:style>
          <a:lnRef idx="1">
            <a:schemeClr val="accent1"/>
          </a:lnRef>
          <a:fillRef idx="0">
            <a:schemeClr val="accent1"/>
          </a:fillRef>
          <a:effectRef idx="0">
            <a:schemeClr val="accent1"/>
          </a:effectRef>
          <a:fontRef idx="minor">
            <a:schemeClr val="tx1"/>
          </a:fontRef>
        </p:style>
      </p:cxnSp>
      <p:sp>
        <p:nvSpPr>
          <p:cNvPr id="22543" name="TextBox 27"/>
          <p:cNvSpPr txBox="1">
            <a:spLocks noChangeArrowheads="1"/>
          </p:cNvSpPr>
          <p:nvPr/>
        </p:nvSpPr>
        <p:spPr bwMode="auto">
          <a:xfrm>
            <a:off x="4490113" y="2784234"/>
            <a:ext cx="4661825" cy="646331"/>
          </a:xfrm>
          <a:prstGeom prst="rect">
            <a:avLst/>
          </a:prstGeom>
          <a:noFill/>
          <a:ln w="9525">
            <a:noFill/>
            <a:miter lim="800000"/>
            <a:headEnd/>
            <a:tailEnd/>
          </a:ln>
        </p:spPr>
        <p:txBody>
          <a:bodyPr wrap="square">
            <a:spAutoFit/>
          </a:bodyPr>
          <a:lstStyle/>
          <a:p>
            <a:r>
              <a:rPr lang="en-GB" sz="1800" dirty="0">
                <a:latin typeface="Calibri" pitchFamily="34" charset="0"/>
              </a:rPr>
              <a:t>Perihelion for planet with same eccentricity as Pluto</a:t>
            </a:r>
            <a:endParaRPr lang="en-US" sz="1800" dirty="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762</Words>
  <Application>Microsoft Office PowerPoint</Application>
  <PresentationFormat>On-screen Show (4:3)</PresentationFormat>
  <Paragraphs>168</Paragraphs>
  <Slides>14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Wingdings 2</vt:lpstr>
      <vt:lpstr>WP IconicSymbolsA</vt:lpstr>
      <vt:lpstr>Office Theme</vt:lpstr>
      <vt:lpstr>Equation</vt:lpstr>
      <vt:lpstr>The Brunometer  A Habitable Zone Reckoner </vt:lpstr>
      <vt:lpstr>Giordano Bruno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of the earth</vt:lpstr>
      <vt:lpstr>Eccentricity</vt:lpstr>
      <vt:lpstr>PowerPoint Presentation</vt:lpstr>
      <vt:lpstr>PowerPoint Presentation</vt:lpstr>
      <vt:lpstr>Questions</vt:lpstr>
    </vt:vector>
  </TitlesOfParts>
  <Company>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Brunometer  A habitable zone reckoner</dc:title>
  <dc:creator>UH</dc:creator>
  <cp:lastModifiedBy>Lewis Chinery</cp:lastModifiedBy>
  <cp:revision>49</cp:revision>
  <dcterms:created xsi:type="dcterms:W3CDTF">2009-04-23T15:24:10Z</dcterms:created>
  <dcterms:modified xsi:type="dcterms:W3CDTF">2018-10-06T12:04:50Z</dcterms:modified>
</cp:coreProperties>
</file>